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5" d="100"/>
          <a:sy n="55" d="100"/>
        </p:scale>
        <p:origin x="16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462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052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132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953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474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307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232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6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293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02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225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2FFC6-32E2-4C3C-BEA3-A5E0D42DF5CE}" type="datetimeFigureOut">
              <a:rPr lang="he-IL" smtClean="0"/>
              <a:t>ה'/אלול/תשפ"ב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2A4D1-9BDD-4F69-9A37-AA100C575A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626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285158" y="1196752"/>
            <a:ext cx="45736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משתנים </a:t>
            </a:r>
          </a:p>
        </p:txBody>
      </p:sp>
      <p:sp>
        <p:nvSpPr>
          <p:cNvPr id="7" name="מלבן 6"/>
          <p:cNvSpPr/>
          <p:nvPr/>
        </p:nvSpPr>
        <p:spPr>
          <a:xfrm>
            <a:off x="18511" y="3371508"/>
            <a:ext cx="91069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וביטויים אלגבריים</a:t>
            </a:r>
          </a:p>
        </p:txBody>
      </p:sp>
    </p:spTree>
    <p:extLst>
      <p:ext uri="{BB962C8B-B14F-4D97-AF65-F5344CB8AC3E}">
        <p14:creationId xmlns:p14="http://schemas.microsoft.com/office/powerpoint/2010/main" val="239700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172370" y="116632"/>
            <a:ext cx="6437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מחיר ק"ג תפוזים 7 ₪.</a:t>
            </a:r>
          </a:p>
        </p:txBody>
      </p:sp>
      <p:sp>
        <p:nvSpPr>
          <p:cNvPr id="7" name="מלבן 6"/>
          <p:cNvSpPr/>
          <p:nvPr/>
        </p:nvSpPr>
        <p:spPr>
          <a:xfrm>
            <a:off x="464791" y="980728"/>
            <a:ext cx="86437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מהי העלות של 2 ק"ג תפוזים?</a:t>
            </a:r>
          </a:p>
        </p:txBody>
      </p:sp>
      <p:sp>
        <p:nvSpPr>
          <p:cNvPr id="9" name="מלבן 8"/>
          <p:cNvSpPr/>
          <p:nvPr/>
        </p:nvSpPr>
        <p:spPr>
          <a:xfrm>
            <a:off x="6758308" y="1844824"/>
            <a:ext cx="2278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7+7=14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5954462" y="1857598"/>
            <a:ext cx="777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או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3553087" y="1857598"/>
            <a:ext cx="23150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2X7=14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467544" y="3861048"/>
            <a:ext cx="86437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מהי העלות של 4 ק"ג תפוזים?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535323" y="2636912"/>
            <a:ext cx="8573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עלות 2 ק"ג תפוזים היא 14 ₪.</a:t>
            </a:r>
          </a:p>
        </p:txBody>
      </p:sp>
      <p:sp>
        <p:nvSpPr>
          <p:cNvPr id="18" name="מלבן 17"/>
          <p:cNvSpPr/>
          <p:nvPr/>
        </p:nvSpPr>
        <p:spPr>
          <a:xfrm>
            <a:off x="5438910" y="4665910"/>
            <a:ext cx="3669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7+7+7+7=28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4730326" y="4593902"/>
            <a:ext cx="777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או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411760" y="4665910"/>
            <a:ext cx="23150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4X7=28</a:t>
            </a:r>
            <a:endParaRPr lang="he-I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539552" y="5457998"/>
            <a:ext cx="85731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עלות 4 ק"ג תפוזים היא 28 ₪.</a:t>
            </a:r>
          </a:p>
        </p:txBody>
      </p:sp>
    </p:spTree>
    <p:extLst>
      <p:ext uri="{BB962C8B-B14F-4D97-AF65-F5344CB8AC3E}">
        <p14:creationId xmlns:p14="http://schemas.microsoft.com/office/powerpoint/2010/main" val="419564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6" grpId="0"/>
      <p:bldP spid="18" grpId="0"/>
      <p:bldP spid="20" grpId="0"/>
      <p:bldP spid="22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551732"/>
              </p:ext>
            </p:extLst>
          </p:nvPr>
        </p:nvGraphicFramePr>
        <p:xfrm>
          <a:off x="153754" y="404664"/>
          <a:ext cx="8522702" cy="621326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53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38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040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8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8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8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8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38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מלבן 13"/>
          <p:cNvSpPr/>
          <p:nvPr/>
        </p:nvSpPr>
        <p:spPr>
          <a:xfrm>
            <a:off x="179512" y="548680"/>
            <a:ext cx="24000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מחיר לק"ג</a:t>
            </a:r>
          </a:p>
        </p:txBody>
      </p:sp>
      <p:sp>
        <p:nvSpPr>
          <p:cNvPr id="15" name="מלבן 14"/>
          <p:cNvSpPr/>
          <p:nvPr/>
        </p:nvSpPr>
        <p:spPr>
          <a:xfrm>
            <a:off x="2483768" y="548680"/>
            <a:ext cx="24529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כמות בק"ג</a:t>
            </a:r>
          </a:p>
        </p:txBody>
      </p:sp>
      <p:sp>
        <p:nvSpPr>
          <p:cNvPr id="16" name="מלבן 15"/>
          <p:cNvSpPr/>
          <p:nvPr/>
        </p:nvSpPr>
        <p:spPr>
          <a:xfrm>
            <a:off x="5652120" y="548680"/>
            <a:ext cx="29642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תרגיל וחישוב</a:t>
            </a:r>
          </a:p>
        </p:txBody>
      </p:sp>
      <p:sp>
        <p:nvSpPr>
          <p:cNvPr id="18" name="מלבן 17"/>
          <p:cNvSpPr/>
          <p:nvPr/>
        </p:nvSpPr>
        <p:spPr>
          <a:xfrm>
            <a:off x="899592" y="1556792"/>
            <a:ext cx="15392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ש"ח</a:t>
            </a:r>
          </a:p>
        </p:txBody>
      </p:sp>
      <p:sp>
        <p:nvSpPr>
          <p:cNvPr id="22" name="מלבן 21"/>
          <p:cNvSpPr/>
          <p:nvPr/>
        </p:nvSpPr>
        <p:spPr>
          <a:xfrm>
            <a:off x="899592" y="2417078"/>
            <a:ext cx="15392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ש"ח</a:t>
            </a:r>
          </a:p>
        </p:txBody>
      </p:sp>
      <p:sp>
        <p:nvSpPr>
          <p:cNvPr id="23" name="מלבן 22"/>
          <p:cNvSpPr/>
          <p:nvPr/>
        </p:nvSpPr>
        <p:spPr>
          <a:xfrm>
            <a:off x="899592" y="3284984"/>
            <a:ext cx="15392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ש"ח</a:t>
            </a:r>
          </a:p>
        </p:txBody>
      </p:sp>
      <p:sp>
        <p:nvSpPr>
          <p:cNvPr id="24" name="מלבן 23"/>
          <p:cNvSpPr/>
          <p:nvPr/>
        </p:nvSpPr>
        <p:spPr>
          <a:xfrm>
            <a:off x="899592" y="4149080"/>
            <a:ext cx="15392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ש"ח</a:t>
            </a:r>
          </a:p>
        </p:txBody>
      </p:sp>
      <p:sp>
        <p:nvSpPr>
          <p:cNvPr id="25" name="מלבן 24"/>
          <p:cNvSpPr/>
          <p:nvPr/>
        </p:nvSpPr>
        <p:spPr>
          <a:xfrm>
            <a:off x="899592" y="5013176"/>
            <a:ext cx="15392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ש"ח</a:t>
            </a:r>
          </a:p>
        </p:txBody>
      </p:sp>
      <p:sp>
        <p:nvSpPr>
          <p:cNvPr id="26" name="מלבן 25"/>
          <p:cNvSpPr/>
          <p:nvPr/>
        </p:nvSpPr>
        <p:spPr>
          <a:xfrm>
            <a:off x="899592" y="5745450"/>
            <a:ext cx="15392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ש"ח</a:t>
            </a:r>
          </a:p>
        </p:txBody>
      </p:sp>
      <p:sp>
        <p:nvSpPr>
          <p:cNvPr id="20" name="מלבן 19"/>
          <p:cNvSpPr/>
          <p:nvPr/>
        </p:nvSpPr>
        <p:spPr>
          <a:xfrm>
            <a:off x="3275856" y="1556792"/>
            <a:ext cx="17314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ק"ג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מלבן 28"/>
          <p:cNvSpPr/>
          <p:nvPr/>
        </p:nvSpPr>
        <p:spPr>
          <a:xfrm>
            <a:off x="3131840" y="4149080"/>
            <a:ext cx="17314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 ק"ג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3131840" y="5013176"/>
            <a:ext cx="17314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50 ק"ג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מלבן 30"/>
          <p:cNvSpPr/>
          <p:nvPr/>
        </p:nvSpPr>
        <p:spPr>
          <a:xfrm>
            <a:off x="3275856" y="5745450"/>
            <a:ext cx="17314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ק"ג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3275856" y="2428099"/>
            <a:ext cx="17314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 ק"ג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מלבן 32"/>
          <p:cNvSpPr/>
          <p:nvPr/>
        </p:nvSpPr>
        <p:spPr>
          <a:xfrm>
            <a:off x="3272646" y="3284984"/>
            <a:ext cx="17314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 ק"ג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6" name="מלבן 35"/>
          <p:cNvSpPr/>
          <p:nvPr/>
        </p:nvSpPr>
        <p:spPr>
          <a:xfrm>
            <a:off x="4932040" y="1556792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2048" name="מלבן 2047"/>
          <p:cNvSpPr/>
          <p:nvPr/>
        </p:nvSpPr>
        <p:spPr>
          <a:xfrm>
            <a:off x="5364088" y="1568986"/>
            <a:ext cx="4667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5796136" y="1556792"/>
            <a:ext cx="52477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54" name="מלבן 2053"/>
          <p:cNvSpPr/>
          <p:nvPr/>
        </p:nvSpPr>
        <p:spPr>
          <a:xfrm>
            <a:off x="6300192" y="144907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57" name="מלבן 2056"/>
          <p:cNvSpPr/>
          <p:nvPr/>
        </p:nvSpPr>
        <p:spPr>
          <a:xfrm>
            <a:off x="6732240" y="1568986"/>
            <a:ext cx="1824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 ש"ח</a:t>
            </a:r>
            <a:endParaRPr lang="he-IL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" name="מלבן 46"/>
          <p:cNvSpPr/>
          <p:nvPr/>
        </p:nvSpPr>
        <p:spPr>
          <a:xfrm>
            <a:off x="4932040" y="3266779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48" name="מלבן 47"/>
          <p:cNvSpPr/>
          <p:nvPr/>
        </p:nvSpPr>
        <p:spPr>
          <a:xfrm>
            <a:off x="4932040" y="420840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49" name="מלבן 48"/>
          <p:cNvSpPr/>
          <p:nvPr/>
        </p:nvSpPr>
        <p:spPr>
          <a:xfrm>
            <a:off x="4932040" y="5013176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50" name="מלבן 49"/>
          <p:cNvSpPr/>
          <p:nvPr/>
        </p:nvSpPr>
        <p:spPr>
          <a:xfrm>
            <a:off x="4932040" y="5753657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51" name="מלבן 50"/>
          <p:cNvSpPr/>
          <p:nvPr/>
        </p:nvSpPr>
        <p:spPr>
          <a:xfrm>
            <a:off x="4932040" y="2420888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52" name="מלבן 51"/>
          <p:cNvSpPr/>
          <p:nvPr/>
        </p:nvSpPr>
        <p:spPr>
          <a:xfrm>
            <a:off x="5364088" y="3284984"/>
            <a:ext cx="4667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מלבן 52"/>
          <p:cNvSpPr/>
          <p:nvPr/>
        </p:nvSpPr>
        <p:spPr>
          <a:xfrm>
            <a:off x="5364088" y="4233282"/>
            <a:ext cx="4667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מלבן 53"/>
          <p:cNvSpPr/>
          <p:nvPr/>
        </p:nvSpPr>
        <p:spPr>
          <a:xfrm>
            <a:off x="5364088" y="5061728"/>
            <a:ext cx="4667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5364088" y="5769614"/>
            <a:ext cx="4667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5364088" y="2505090"/>
            <a:ext cx="4667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5796136" y="2505090"/>
            <a:ext cx="52477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5796136" y="3297178"/>
            <a:ext cx="52477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9" name="מלבן 58"/>
          <p:cNvSpPr/>
          <p:nvPr/>
        </p:nvSpPr>
        <p:spPr>
          <a:xfrm>
            <a:off x="5652120" y="4233282"/>
            <a:ext cx="9361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0" name="מלבן 59"/>
          <p:cNvSpPr/>
          <p:nvPr/>
        </p:nvSpPr>
        <p:spPr>
          <a:xfrm>
            <a:off x="5796136" y="5013176"/>
            <a:ext cx="8128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50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1" name="מלבן 60"/>
          <p:cNvSpPr/>
          <p:nvPr/>
        </p:nvSpPr>
        <p:spPr>
          <a:xfrm>
            <a:off x="5796136" y="5733256"/>
            <a:ext cx="52477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2" name="מלבן 61"/>
          <p:cNvSpPr/>
          <p:nvPr/>
        </p:nvSpPr>
        <p:spPr>
          <a:xfrm>
            <a:off x="6228184" y="3153742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מלבן 62"/>
          <p:cNvSpPr/>
          <p:nvPr/>
        </p:nvSpPr>
        <p:spPr>
          <a:xfrm>
            <a:off x="6372200" y="4077072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4" name="מלבן 63"/>
          <p:cNvSpPr/>
          <p:nvPr/>
        </p:nvSpPr>
        <p:spPr>
          <a:xfrm>
            <a:off x="6444208" y="4881934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5" name="מלבן 64"/>
          <p:cNvSpPr/>
          <p:nvPr/>
        </p:nvSpPr>
        <p:spPr>
          <a:xfrm>
            <a:off x="6228184" y="558924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274936" y="2361654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7" name="מלבן 66"/>
          <p:cNvSpPr/>
          <p:nvPr/>
        </p:nvSpPr>
        <p:spPr>
          <a:xfrm>
            <a:off x="6732240" y="2420888"/>
            <a:ext cx="1824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21 ש"ח</a:t>
            </a:r>
            <a:endParaRPr lang="he-IL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8" name="מלבן 67"/>
          <p:cNvSpPr/>
          <p:nvPr/>
        </p:nvSpPr>
        <p:spPr>
          <a:xfrm>
            <a:off x="6732240" y="3212976"/>
            <a:ext cx="1824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35 ש"ח</a:t>
            </a:r>
            <a:endParaRPr lang="he-IL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9" name="מלבן 68"/>
          <p:cNvSpPr/>
          <p:nvPr/>
        </p:nvSpPr>
        <p:spPr>
          <a:xfrm>
            <a:off x="6876256" y="4149080"/>
            <a:ext cx="1824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70 ש"ח</a:t>
            </a:r>
            <a:endParaRPr lang="he-IL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0" name="מלבן 69"/>
          <p:cNvSpPr/>
          <p:nvPr/>
        </p:nvSpPr>
        <p:spPr>
          <a:xfrm>
            <a:off x="6973520" y="5013176"/>
            <a:ext cx="2109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350 ש"ח</a:t>
            </a:r>
            <a:endParaRPr lang="he-IL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2" name="מלבן 71"/>
          <p:cNvSpPr/>
          <p:nvPr/>
        </p:nvSpPr>
        <p:spPr>
          <a:xfrm>
            <a:off x="6694288" y="5733256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73" name="מלבן 72"/>
          <p:cNvSpPr/>
          <p:nvPr/>
        </p:nvSpPr>
        <p:spPr>
          <a:xfrm>
            <a:off x="7020272" y="5745450"/>
            <a:ext cx="52477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he-IL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908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2" grpId="0"/>
      <p:bldP spid="23" grpId="0"/>
      <p:bldP spid="24" grpId="0"/>
      <p:bldP spid="25" grpId="0"/>
      <p:bldP spid="26" grpId="0"/>
      <p:bldP spid="20" grpId="0"/>
      <p:bldP spid="29" grpId="0"/>
      <p:bldP spid="30" grpId="0"/>
      <p:bldP spid="31" grpId="0"/>
      <p:bldP spid="32" grpId="0"/>
      <p:bldP spid="33" grpId="0"/>
      <p:bldP spid="36" grpId="0"/>
      <p:bldP spid="2048" grpId="0"/>
      <p:bldP spid="41" grpId="0"/>
      <p:bldP spid="2054" grpId="0"/>
      <p:bldP spid="2057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757290" y="42370"/>
            <a:ext cx="8217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על מנת לחשב עלות מסוימת </a:t>
            </a:r>
          </a:p>
        </p:txBody>
      </p:sp>
      <p:sp>
        <p:nvSpPr>
          <p:cNvPr id="8" name="מלבן 7"/>
          <p:cNvSpPr/>
          <p:nvPr/>
        </p:nvSpPr>
        <p:spPr>
          <a:xfrm>
            <a:off x="891204" y="965700"/>
            <a:ext cx="8199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של תפוזים כפלנו את המחיר </a:t>
            </a:r>
            <a:endParaRPr lang="he-IL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25398" y="1889030"/>
            <a:ext cx="86837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של ק"ג אחד בכמות התפוזים :</a:t>
            </a:r>
          </a:p>
        </p:txBody>
      </p:sp>
      <p:sp>
        <p:nvSpPr>
          <p:cNvPr id="12" name="מלבן 11"/>
          <p:cNvSpPr/>
          <p:nvPr/>
        </p:nvSpPr>
        <p:spPr>
          <a:xfrm>
            <a:off x="3003668" y="2852936"/>
            <a:ext cx="4193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כמות התפוזים</a:t>
            </a:r>
          </a:p>
        </p:txBody>
      </p:sp>
      <p:sp>
        <p:nvSpPr>
          <p:cNvPr id="14" name="מלבן 13"/>
          <p:cNvSpPr/>
          <p:nvPr/>
        </p:nvSpPr>
        <p:spPr>
          <a:xfrm>
            <a:off x="2457648" y="2852936"/>
            <a:ext cx="566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25398" y="2852936"/>
            <a:ext cx="2012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ש"ח</a:t>
            </a:r>
          </a:p>
        </p:txBody>
      </p:sp>
      <p:sp>
        <p:nvSpPr>
          <p:cNvPr id="19" name="מלבן 18"/>
          <p:cNvSpPr/>
          <p:nvPr/>
        </p:nvSpPr>
        <p:spPr>
          <a:xfrm>
            <a:off x="6772480" y="3789040"/>
            <a:ext cx="2408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בביטוי :</a:t>
            </a:r>
          </a:p>
        </p:txBody>
      </p:sp>
      <p:sp>
        <p:nvSpPr>
          <p:cNvPr id="21" name="מלבן 20"/>
          <p:cNvSpPr/>
          <p:nvPr/>
        </p:nvSpPr>
        <p:spPr>
          <a:xfrm>
            <a:off x="5130569" y="386104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22" name="מלבן 21"/>
          <p:cNvSpPr/>
          <p:nvPr/>
        </p:nvSpPr>
        <p:spPr>
          <a:xfrm>
            <a:off x="5734011" y="3861048"/>
            <a:ext cx="566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6279469" y="3717032"/>
            <a:ext cx="52477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he-IL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023829" y="4043078"/>
            <a:ext cx="15429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8172400" y="4581128"/>
            <a:ext cx="52477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he-IL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5315589" y="4725144"/>
            <a:ext cx="2731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מייצג את</a:t>
            </a:r>
          </a:p>
        </p:txBody>
      </p:sp>
      <p:sp>
        <p:nvSpPr>
          <p:cNvPr id="34" name="מלבן 33"/>
          <p:cNvSpPr/>
          <p:nvPr/>
        </p:nvSpPr>
        <p:spPr>
          <a:xfrm>
            <a:off x="967738" y="4725144"/>
            <a:ext cx="4386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כמות התפוזים.</a:t>
            </a:r>
          </a:p>
        </p:txBody>
      </p:sp>
      <p:sp>
        <p:nvSpPr>
          <p:cNvPr id="36" name="מלבן 35"/>
          <p:cNvSpPr/>
          <p:nvPr/>
        </p:nvSpPr>
        <p:spPr>
          <a:xfrm>
            <a:off x="7119238" y="5661248"/>
            <a:ext cx="1861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האות </a:t>
            </a:r>
          </a:p>
        </p:txBody>
      </p:sp>
      <p:sp>
        <p:nvSpPr>
          <p:cNvPr id="37" name="מלבן 36"/>
          <p:cNvSpPr/>
          <p:nvPr/>
        </p:nvSpPr>
        <p:spPr>
          <a:xfrm>
            <a:off x="6672666" y="5561364"/>
            <a:ext cx="52477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he-IL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מלבן 38"/>
          <p:cNvSpPr/>
          <p:nvPr/>
        </p:nvSpPr>
        <p:spPr>
          <a:xfrm>
            <a:off x="1286349" y="5661248"/>
            <a:ext cx="53287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משמשת כמשתנה.</a:t>
            </a:r>
            <a:endParaRPr lang="he-IL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398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9" grpId="0"/>
      <p:bldP spid="21" grpId="0"/>
      <p:bldP spid="22" grpId="0"/>
      <p:bldP spid="23" grpId="0"/>
      <p:bldP spid="30" grpId="0"/>
      <p:bldP spid="32" grpId="0"/>
      <p:bldP spid="34" grpId="0"/>
      <p:bldP spid="36" grpId="0"/>
      <p:bldP spid="37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088883" y="260648"/>
            <a:ext cx="5299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משתנה – הגדרה :</a:t>
            </a:r>
          </a:p>
        </p:txBody>
      </p:sp>
      <p:sp>
        <p:nvSpPr>
          <p:cNvPr id="7" name="מלבן 6"/>
          <p:cNvSpPr/>
          <p:nvPr/>
        </p:nvSpPr>
        <p:spPr>
          <a:xfrm>
            <a:off x="1194406" y="1484784"/>
            <a:ext cx="7088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סימן שמייצג ערך מספרי,</a:t>
            </a:r>
          </a:p>
        </p:txBody>
      </p:sp>
      <p:sp>
        <p:nvSpPr>
          <p:cNvPr id="9" name="מלבן 8"/>
          <p:cNvSpPr/>
          <p:nvPr/>
        </p:nvSpPr>
        <p:spPr>
          <a:xfrm>
            <a:off x="1487664" y="2708920"/>
            <a:ext cx="6168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שניתן לקביעה ולשינוי</a:t>
            </a:r>
          </a:p>
        </p:txBody>
      </p:sp>
      <p:sp>
        <p:nvSpPr>
          <p:cNvPr id="11" name="מלבן 10"/>
          <p:cNvSpPr/>
          <p:nvPr/>
        </p:nvSpPr>
        <p:spPr>
          <a:xfrm>
            <a:off x="2490102" y="3933056"/>
            <a:ext cx="41905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על - פי הצורך.</a:t>
            </a:r>
          </a:p>
        </p:txBody>
      </p:sp>
      <p:sp>
        <p:nvSpPr>
          <p:cNvPr id="13" name="מלבן 12"/>
          <p:cNvSpPr/>
          <p:nvPr/>
        </p:nvSpPr>
        <p:spPr>
          <a:xfrm>
            <a:off x="15371" y="4891835"/>
            <a:ext cx="92352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לסימון משתנים מקובל להשתמש</a:t>
            </a:r>
          </a:p>
          <a:p>
            <a:pPr algn="ctr"/>
            <a:r>
              <a:rPr lang="he-IL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באותיות לועזיות –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a,b,x,y,n</a:t>
            </a:r>
            <a:r>
              <a:rPr lang="he-IL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e-IL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וכו</a:t>
            </a:r>
            <a:r>
              <a:rPr lang="he-IL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'.</a:t>
            </a:r>
            <a:endParaRPr lang="he-I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481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187624" y="620688"/>
            <a:ext cx="7088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ביטוי אלגברי צירוף של 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60032" y="2924944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758019" y="2232447"/>
            <a:ext cx="794800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מספרים ומשתנים </a:t>
            </a:r>
            <a:r>
              <a:rPr lang="he-IL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הקשורים </a:t>
            </a:r>
          </a:p>
          <a:p>
            <a:pPr algn="ctr"/>
            <a:endParaRPr lang="he-IL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ביניהם </a:t>
            </a:r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בפעולות מתמטיות.</a:t>
            </a:r>
            <a:endParaRPr lang="he-IL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291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72BA3AE8-DA12-4BC6-8863-6CD8946A99D3}"/>
              </a:ext>
            </a:extLst>
          </p:cNvPr>
          <p:cNvSpPr txBox="1"/>
          <p:nvPr/>
        </p:nvSpPr>
        <p:spPr>
          <a:xfrm>
            <a:off x="629479" y="327991"/>
            <a:ext cx="7668344" cy="530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נתבונן בביטויים המופיעים בטבלה ונבדוק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5F1BE45-ACD4-46CA-96F9-B3A4CA7E811A}"/>
              </a:ext>
            </a:extLst>
          </p:cNvPr>
          <p:cNvSpPr txBox="1"/>
          <p:nvPr/>
        </p:nvSpPr>
        <p:spPr>
          <a:xfrm>
            <a:off x="93113" y="994229"/>
            <a:ext cx="8204710" cy="1093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מה ההבדל בין :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הביטויים בטור השמאלי לבין הביטויים  בטור הימני?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F0CD6FD-6106-42DD-AD6B-B6213715E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025" y="2511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8" name="טבלה 8">
            <a:extLst>
              <a:ext uri="{FF2B5EF4-FFF2-40B4-BE49-F238E27FC236}">
                <a16:creationId xmlns:a16="http://schemas.microsoft.com/office/drawing/2014/main" id="{9AFEE4AB-01FA-43B5-953A-0B2BF36C7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54389"/>
              </p:ext>
            </p:extLst>
          </p:nvPr>
        </p:nvGraphicFramePr>
        <p:xfrm>
          <a:off x="1753868" y="2348880"/>
          <a:ext cx="6096000" cy="4400855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043522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3460698"/>
                    </a:ext>
                  </a:extLst>
                </a:gridCol>
              </a:tblGrid>
              <a:tr h="70515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11667"/>
                  </a:ext>
                </a:extLst>
              </a:tr>
              <a:tr h="705155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solidFill>
                            <a:srgbClr val="C00000"/>
                          </a:solidFill>
                          <a:effectLst/>
                          <a:latin typeface="Lucida Sans Unicode" panose="020B06020305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6+x</a:t>
                      </a:r>
                      <a:endParaRPr lang="en-US" sz="2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5+2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15213"/>
                  </a:ext>
                </a:extLst>
              </a:tr>
              <a:tr h="705155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solidFill>
                            <a:srgbClr val="C00000"/>
                          </a:solidFill>
                          <a:effectLst/>
                          <a:latin typeface="Lucida Sans Unicode" panose="020B06020305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4·b-8</a:t>
                      </a:r>
                      <a:endParaRPr lang="en-US" sz="2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3+2·6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931374"/>
                  </a:ext>
                </a:extLst>
              </a:tr>
              <a:tr h="705155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solidFill>
                            <a:srgbClr val="C00000"/>
                          </a:solidFill>
                          <a:effectLst/>
                          <a:latin typeface="Lucida Sans Unicode" panose="020B06020305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3+(5+x:2)</a:t>
                      </a:r>
                      <a:endParaRPr lang="en-US" sz="2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solidFill>
                            <a:srgbClr val="C00000"/>
                          </a:solidFill>
                          <a:effectLst/>
                          <a:latin typeface="Lucida Sans Unicode" panose="020B06020305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8:4+2-4</a:t>
                      </a:r>
                      <a:endParaRPr lang="en-US" sz="3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6038642"/>
                  </a:ext>
                </a:extLst>
              </a:tr>
              <a:tr h="705155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solidFill>
                            <a:srgbClr val="C00000"/>
                          </a:solidFill>
                          <a:effectLst/>
                          <a:latin typeface="Lucida Sans Unicode" panose="020B06020305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m+3·5-b:7+k</a:t>
                      </a:r>
                      <a:endParaRPr lang="en-US" sz="2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solidFill>
                            <a:srgbClr val="C00000"/>
                          </a:solidFill>
                          <a:effectLst/>
                          <a:latin typeface="Lucida Sans Unicode" panose="020B06020305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3+7·(4+8:2)-4</a:t>
                      </a:r>
                      <a:endParaRPr lang="en-US" sz="2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5891995"/>
                  </a:ext>
                </a:extLst>
              </a:tr>
            </a:tbl>
          </a:graphicData>
        </a:graphic>
      </p:graphicFrame>
      <p:sp>
        <p:nvSpPr>
          <p:cNvPr id="9" name="מלבן 8">
            <a:extLst>
              <a:ext uri="{FF2B5EF4-FFF2-40B4-BE49-F238E27FC236}">
                <a16:creationId xmlns:a16="http://schemas.microsoft.com/office/drawing/2014/main" id="{CBC57840-0878-47D9-9F00-6CEFFA050FFB}"/>
              </a:ext>
            </a:extLst>
          </p:cNvPr>
          <p:cNvSpPr/>
          <p:nvPr/>
        </p:nvSpPr>
        <p:spPr>
          <a:xfrm>
            <a:off x="5004048" y="2403702"/>
            <a:ext cx="26853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ביטויים אלגבריים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22A2A068-AAFE-4E53-B2CA-16A844D3439B}"/>
              </a:ext>
            </a:extLst>
          </p:cNvPr>
          <p:cNvSpPr/>
          <p:nvPr/>
        </p:nvSpPr>
        <p:spPr>
          <a:xfrm>
            <a:off x="1879934" y="2348880"/>
            <a:ext cx="25843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ביטויים מספריים</a:t>
            </a:r>
          </a:p>
        </p:txBody>
      </p:sp>
      <p:sp>
        <p:nvSpPr>
          <p:cNvPr id="2" name="סוגר מסולסל ימני 1">
            <a:extLst>
              <a:ext uri="{FF2B5EF4-FFF2-40B4-BE49-F238E27FC236}">
                <a16:creationId xmlns:a16="http://schemas.microsoft.com/office/drawing/2014/main" id="{5861485D-8C79-4376-9479-A571811472E8}"/>
              </a:ext>
            </a:extLst>
          </p:cNvPr>
          <p:cNvSpPr/>
          <p:nvPr/>
        </p:nvSpPr>
        <p:spPr>
          <a:xfrm>
            <a:off x="7880179" y="2465706"/>
            <a:ext cx="436237" cy="4203654"/>
          </a:xfrm>
          <a:prstGeom prst="rightBrace">
            <a:avLst>
              <a:gd name="adj1" fmla="val 8333"/>
              <a:gd name="adj2" fmla="val 5109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סוגר מסולסל שמאלי 3">
            <a:extLst>
              <a:ext uri="{FF2B5EF4-FFF2-40B4-BE49-F238E27FC236}">
                <a16:creationId xmlns:a16="http://schemas.microsoft.com/office/drawing/2014/main" id="{D0D5FB71-C8DC-41F1-9311-C2B6C3E4B9C5}"/>
              </a:ext>
            </a:extLst>
          </p:cNvPr>
          <p:cNvSpPr/>
          <p:nvPr/>
        </p:nvSpPr>
        <p:spPr>
          <a:xfrm>
            <a:off x="1183435" y="2403702"/>
            <a:ext cx="442513" cy="426565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75855EA-3342-4DC4-A204-7C9A188DC330}"/>
              </a:ext>
            </a:extLst>
          </p:cNvPr>
          <p:cNvSpPr/>
          <p:nvPr/>
        </p:nvSpPr>
        <p:spPr>
          <a:xfrm>
            <a:off x="7935076" y="3628590"/>
            <a:ext cx="132440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יש</a:t>
            </a:r>
          </a:p>
          <a:p>
            <a:pPr algn="ctr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לפחות </a:t>
            </a:r>
          </a:p>
          <a:p>
            <a:pPr algn="ctr"/>
            <a:r>
              <a:rPr lang="he-IL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משתנה </a:t>
            </a:r>
          </a:p>
          <a:p>
            <a:pPr algn="ctr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אחד</a:t>
            </a:r>
            <a:endParaRPr lang="he-I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BA747CC3-790D-4F91-AA1E-C0104619F3DA}"/>
              </a:ext>
            </a:extLst>
          </p:cNvPr>
          <p:cNvSpPr/>
          <p:nvPr/>
        </p:nvSpPr>
        <p:spPr>
          <a:xfrm>
            <a:off x="93113" y="3501008"/>
            <a:ext cx="1311578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אין</a:t>
            </a:r>
          </a:p>
          <a:p>
            <a:pPr algn="ctr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משתנים</a:t>
            </a:r>
          </a:p>
          <a:p>
            <a:pPr algn="ctr"/>
            <a:r>
              <a:rPr lang="he-IL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רק</a:t>
            </a:r>
          </a:p>
          <a:p>
            <a:pPr algn="ctr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מספרים</a:t>
            </a:r>
            <a:endParaRPr lang="he-I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9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  <p:bldP spid="2" grpId="0" animBg="1"/>
      <p:bldP spid="4" grpId="0" animBg="1"/>
      <p:bldP spid="6" grpId="0"/>
      <p:bldP spid="11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254</Words>
  <Application>Microsoft Office PowerPoint</Application>
  <PresentationFormat>‫הצגה על המסך (4:3)</PresentationFormat>
  <Paragraphs>107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Arial</vt:lpstr>
      <vt:lpstr>Calibri</vt:lpstr>
      <vt:lpstr>Lucida Sans Unicode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liron-david@outlook.co.il</dc:creator>
  <cp:lastModifiedBy>לירון דוד</cp:lastModifiedBy>
  <cp:revision>26</cp:revision>
  <dcterms:created xsi:type="dcterms:W3CDTF">2017-09-02T19:33:20Z</dcterms:created>
  <dcterms:modified xsi:type="dcterms:W3CDTF">2022-09-01T20:55:57Z</dcterms:modified>
</cp:coreProperties>
</file>