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3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881F5D69-CEA4-4FE0-AC98-1008B4F049CB}"/>
              </a:ext>
            </a:extLst>
          </p:cNvPr>
          <p:cNvSpPr/>
          <p:nvPr/>
        </p:nvSpPr>
        <p:spPr>
          <a:xfrm>
            <a:off x="2326679" y="1398401"/>
            <a:ext cx="780534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שיעור העשרה ראשון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7A057E31-35CA-4310-9F3F-53D9212D079F}"/>
              </a:ext>
            </a:extLst>
          </p:cNvPr>
          <p:cNvSpPr/>
          <p:nvPr/>
        </p:nvSpPr>
        <p:spPr>
          <a:xfrm>
            <a:off x="3511797" y="2919597"/>
            <a:ext cx="516840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פעילות פתיחה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38D12B37-2E33-497A-A0E3-3BCDF3C48D44}"/>
              </a:ext>
            </a:extLst>
          </p:cNvPr>
          <p:cNvSpPr/>
          <p:nvPr/>
        </p:nvSpPr>
        <p:spPr>
          <a:xfrm>
            <a:off x="4136970" y="4348460"/>
            <a:ext cx="39180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גוזרים חלקים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0E292835-6110-4D38-8991-99BD16F3E9E7}"/>
              </a:ext>
            </a:extLst>
          </p:cNvPr>
          <p:cNvSpPr/>
          <p:nvPr/>
        </p:nvSpPr>
        <p:spPr>
          <a:xfrm>
            <a:off x="404781" y="5653385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375815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A80068A-2CA8-468F-9CDD-6814BC32C89D}"/>
              </a:ext>
            </a:extLst>
          </p:cNvPr>
          <p:cNvSpPr/>
          <p:nvPr/>
        </p:nvSpPr>
        <p:spPr>
          <a:xfrm>
            <a:off x="4601460" y="43829"/>
            <a:ext cx="759054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יונתן לקח ריבוע נייר וחתך אותו ל- 4 ריבועים.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3B1E651D-2A58-46F5-A51B-97FC41ECDF9A}"/>
              </a:ext>
            </a:extLst>
          </p:cNvPr>
          <p:cNvSpPr/>
          <p:nvPr/>
        </p:nvSpPr>
        <p:spPr>
          <a:xfrm>
            <a:off x="-90530" y="554356"/>
            <a:ext cx="122825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לאחר מכן לקח את אחד הריבועים מתוך הארבעה וחתך אותו ל- 4 ריבועים. 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38C8B666-1D81-4C5F-90D5-7CAD53C572AB}"/>
              </a:ext>
            </a:extLst>
          </p:cNvPr>
          <p:cNvSpPr/>
          <p:nvPr/>
        </p:nvSpPr>
        <p:spPr>
          <a:xfrm>
            <a:off x="432006" y="1115219"/>
            <a:ext cx="117679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dirty="0">
                <a:ln/>
                <a:solidFill>
                  <a:schemeClr val="accent3"/>
                </a:solidFill>
              </a:rPr>
              <a:t>הוא לקח אחד מארבעת הריבועים החדשים וגם אותו חתך ל- 4 ריבועים.</a:t>
            </a:r>
            <a:endParaRPr lang="he-IL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9D41A9C3-DDBD-4814-9012-E00F9C6752A9}"/>
              </a:ext>
            </a:extLst>
          </p:cNvPr>
          <p:cNvSpPr/>
          <p:nvPr/>
        </p:nvSpPr>
        <p:spPr>
          <a:xfrm>
            <a:off x="10304944" y="1674826"/>
            <a:ext cx="1887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וכך הלאה.</a:t>
            </a:r>
          </a:p>
        </p:txBody>
      </p:sp>
      <p:pic>
        <p:nvPicPr>
          <p:cNvPr id="9" name="תמונה 8">
            <a:extLst>
              <a:ext uri="{FF2B5EF4-FFF2-40B4-BE49-F238E27FC236}">
                <a16:creationId xmlns:a16="http://schemas.microsoft.com/office/drawing/2014/main" id="{2684723A-F129-4E69-97E3-53FA01A59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73" y="2300588"/>
            <a:ext cx="2271802" cy="2443259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4FDA5B9A-D171-4D03-A018-EAE81D9E6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5535" y="2317659"/>
            <a:ext cx="2370091" cy="2426188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22A9FACF-295D-4428-92C2-E39CAB9F5B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989" y="2332239"/>
            <a:ext cx="2292353" cy="2411608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809B1B34-03A8-48B0-BE77-BEC423C160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8653" y="2452731"/>
            <a:ext cx="2455169" cy="2388088"/>
          </a:xfrm>
          <a:prstGeom prst="rect">
            <a:avLst/>
          </a:prstGeom>
        </p:spPr>
      </p:pic>
      <p:sp>
        <p:nvSpPr>
          <p:cNvPr id="16" name="מלבן 15">
            <a:extLst>
              <a:ext uri="{FF2B5EF4-FFF2-40B4-BE49-F238E27FC236}">
                <a16:creationId xmlns:a16="http://schemas.microsoft.com/office/drawing/2014/main" id="{311CE787-E860-4E04-B6E3-779FE0CBF084}"/>
              </a:ext>
            </a:extLst>
          </p:cNvPr>
          <p:cNvSpPr/>
          <p:nvPr/>
        </p:nvSpPr>
        <p:spPr>
          <a:xfrm>
            <a:off x="5601326" y="5204196"/>
            <a:ext cx="64636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הסבירו מה קורה במעבר משלב לשלב.</a:t>
            </a:r>
          </a:p>
        </p:txBody>
      </p:sp>
    </p:spTree>
    <p:extLst>
      <p:ext uri="{BB962C8B-B14F-4D97-AF65-F5344CB8AC3E}">
        <p14:creationId xmlns:p14="http://schemas.microsoft.com/office/powerpoint/2010/main" val="120802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55CF124F-2CE9-4ED2-B4B9-5B35968077C6}"/>
              </a:ext>
            </a:extLst>
          </p:cNvPr>
          <p:cNvSpPr/>
          <p:nvPr/>
        </p:nvSpPr>
        <p:spPr>
          <a:xfrm>
            <a:off x="-293979" y="554337"/>
            <a:ext cx="1239634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ניתן לראות כי בכל פעם שגוזרים את אחד מארבעת הריבועים ל- 4 רבועים,  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F0DD4C48-9049-48B4-9F3A-FC2CB0AD3EA4}"/>
              </a:ext>
            </a:extLst>
          </p:cNvPr>
          <p:cNvSpPr/>
          <p:nvPr/>
        </p:nvSpPr>
        <p:spPr>
          <a:xfrm>
            <a:off x="6852208" y="1312854"/>
            <a:ext cx="52501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מתווספים 3 חלקים, 3 ריבועים.</a:t>
            </a:r>
          </a:p>
        </p:txBody>
      </p:sp>
      <p:pic>
        <p:nvPicPr>
          <p:cNvPr id="9" name="תמונה 8">
            <a:extLst>
              <a:ext uri="{FF2B5EF4-FFF2-40B4-BE49-F238E27FC236}">
                <a16:creationId xmlns:a16="http://schemas.microsoft.com/office/drawing/2014/main" id="{2684723A-F129-4E69-97E3-53FA01A59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81" y="2381758"/>
            <a:ext cx="2271802" cy="2443259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4FDA5B9A-D171-4D03-A018-EAE81D9E6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143" y="2398829"/>
            <a:ext cx="2370091" cy="2426188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22A9FACF-295D-4428-92C2-E39CAB9F5B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5597" y="2413409"/>
            <a:ext cx="2292353" cy="2411608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809B1B34-03A8-48B0-BE77-BEC423C160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77286" y="2448176"/>
            <a:ext cx="2455169" cy="2388088"/>
          </a:xfrm>
          <a:prstGeom prst="rect">
            <a:avLst/>
          </a:prstGeom>
        </p:spPr>
      </p:pic>
      <p:sp>
        <p:nvSpPr>
          <p:cNvPr id="8" name="מלבן 7">
            <a:extLst>
              <a:ext uri="{FF2B5EF4-FFF2-40B4-BE49-F238E27FC236}">
                <a16:creationId xmlns:a16="http://schemas.microsoft.com/office/drawing/2014/main" id="{9152CC30-88B4-4838-9C33-F11E03D85274}"/>
              </a:ext>
            </a:extLst>
          </p:cNvPr>
          <p:cNvSpPr/>
          <p:nvPr/>
        </p:nvSpPr>
        <p:spPr>
          <a:xfrm>
            <a:off x="4704589" y="2680057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</a:rPr>
              <a:t>1</a:t>
            </a: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033C7F73-1BE3-4FD5-98BB-587BC216F81B}"/>
              </a:ext>
            </a:extLst>
          </p:cNvPr>
          <p:cNvSpPr/>
          <p:nvPr/>
        </p:nvSpPr>
        <p:spPr>
          <a:xfrm>
            <a:off x="4732107" y="3703612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</a:rPr>
              <a:t>3</a:t>
            </a: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F475E298-EF51-4FF6-84A1-8D4B8F7AF798}"/>
              </a:ext>
            </a:extLst>
          </p:cNvPr>
          <p:cNvSpPr/>
          <p:nvPr/>
        </p:nvSpPr>
        <p:spPr>
          <a:xfrm>
            <a:off x="3651796" y="3727945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5400" b="1" cap="none" spc="0" dirty="0">
                <a:ln/>
                <a:solidFill>
                  <a:schemeClr val="accent3"/>
                </a:solidFill>
                <a:effectLst/>
              </a:rPr>
              <a:t>2</a:t>
            </a:r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7ECD25C7-2A7B-4DF7-93B9-827286D296BD}"/>
              </a:ext>
            </a:extLst>
          </p:cNvPr>
          <p:cNvSpPr/>
          <p:nvPr/>
        </p:nvSpPr>
        <p:spPr>
          <a:xfrm>
            <a:off x="7989658" y="2398829"/>
            <a:ext cx="48351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/>
                <a:solidFill>
                  <a:schemeClr val="accent3"/>
                </a:solidFill>
                <a:effectLst/>
              </a:rPr>
              <a:t>1</a:t>
            </a: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35BFB788-2615-4F9B-90B3-9D2B691C8F43}"/>
              </a:ext>
            </a:extLst>
          </p:cNvPr>
          <p:cNvSpPr/>
          <p:nvPr/>
        </p:nvSpPr>
        <p:spPr>
          <a:xfrm>
            <a:off x="7989658" y="2995726"/>
            <a:ext cx="48351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/>
                <a:solidFill>
                  <a:schemeClr val="accent3"/>
                </a:solidFill>
                <a:effectLst/>
              </a:rPr>
              <a:t>3</a:t>
            </a: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509B67B1-DBC1-4B76-933F-B712C46C3303}"/>
              </a:ext>
            </a:extLst>
          </p:cNvPr>
          <p:cNvSpPr/>
          <p:nvPr/>
        </p:nvSpPr>
        <p:spPr>
          <a:xfrm>
            <a:off x="7456258" y="2995726"/>
            <a:ext cx="48351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4000" b="1" cap="none" spc="0" dirty="0">
                <a:ln/>
                <a:solidFill>
                  <a:schemeClr val="accent3"/>
                </a:solidFill>
                <a:effectLst/>
              </a:rPr>
              <a:t>2</a:t>
            </a:r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ABEBDF76-0431-429C-864B-4D5FAFED65E9}"/>
              </a:ext>
            </a:extLst>
          </p:cNvPr>
          <p:cNvSpPr/>
          <p:nvPr/>
        </p:nvSpPr>
        <p:spPr>
          <a:xfrm>
            <a:off x="11524501" y="2363499"/>
            <a:ext cx="48351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2400" b="1" cap="none" spc="0" dirty="0">
                <a:ln/>
                <a:solidFill>
                  <a:schemeClr val="accent3"/>
                </a:solidFill>
                <a:effectLst/>
              </a:rPr>
              <a:t>1</a:t>
            </a: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C2182EA4-E9AB-4824-9D5C-7A11C81E40E6}"/>
              </a:ext>
            </a:extLst>
          </p:cNvPr>
          <p:cNvSpPr/>
          <p:nvPr/>
        </p:nvSpPr>
        <p:spPr>
          <a:xfrm>
            <a:off x="11244961" y="2679008"/>
            <a:ext cx="48351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2400" b="1" cap="none" spc="0" dirty="0">
                <a:ln/>
                <a:solidFill>
                  <a:schemeClr val="accent3"/>
                </a:solidFill>
                <a:effectLst/>
              </a:rPr>
              <a:t>2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05731A30-7678-4F2C-8EA1-F4A0A7B8D45B}"/>
              </a:ext>
            </a:extLst>
          </p:cNvPr>
          <p:cNvSpPr/>
          <p:nvPr/>
        </p:nvSpPr>
        <p:spPr>
          <a:xfrm>
            <a:off x="11524501" y="2690083"/>
            <a:ext cx="48351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2400" b="1" cap="none" spc="0" dirty="0">
                <a:ln/>
                <a:solidFill>
                  <a:schemeClr val="accent3"/>
                </a:solidFill>
                <a:effectLst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9511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מלבן 23">
            <a:extLst>
              <a:ext uri="{FF2B5EF4-FFF2-40B4-BE49-F238E27FC236}">
                <a16:creationId xmlns:a16="http://schemas.microsoft.com/office/drawing/2014/main" id="{6F1BA6A8-A2A1-48A8-9CFE-AE9879C3815E}"/>
              </a:ext>
            </a:extLst>
          </p:cNvPr>
          <p:cNvSpPr/>
          <p:nvPr/>
        </p:nvSpPr>
        <p:spPr>
          <a:xfrm>
            <a:off x="4232042" y="212426"/>
            <a:ext cx="78229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מתוך הארבעה לקחנו חלק הוא כבר "לא קיים",</a:t>
            </a:r>
          </a:p>
        </p:txBody>
      </p:sp>
      <p:pic>
        <p:nvPicPr>
          <p:cNvPr id="9" name="תמונה 8">
            <a:extLst>
              <a:ext uri="{FF2B5EF4-FFF2-40B4-BE49-F238E27FC236}">
                <a16:creationId xmlns:a16="http://schemas.microsoft.com/office/drawing/2014/main" id="{2684723A-F129-4E69-97E3-53FA01A59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86" y="1389575"/>
            <a:ext cx="2271802" cy="2443259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4FDA5B9A-D171-4D03-A018-EAE81D9E62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1648" y="1406646"/>
            <a:ext cx="2370091" cy="2426188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22A9FACF-295D-4428-92C2-E39CAB9F5B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2102" y="1421226"/>
            <a:ext cx="2292353" cy="2411608"/>
          </a:xfrm>
          <a:prstGeom prst="rect">
            <a:avLst/>
          </a:prstGeom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809B1B34-03A8-48B0-BE77-BEC423C160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7879" y="1481652"/>
            <a:ext cx="2455169" cy="2388088"/>
          </a:xfrm>
          <a:prstGeom prst="rect">
            <a:avLst/>
          </a:prstGeom>
        </p:spPr>
      </p:pic>
      <p:sp>
        <p:nvSpPr>
          <p:cNvPr id="22" name="מלבן 21">
            <a:extLst>
              <a:ext uri="{FF2B5EF4-FFF2-40B4-BE49-F238E27FC236}">
                <a16:creationId xmlns:a16="http://schemas.microsoft.com/office/drawing/2014/main" id="{C2182EA4-E9AB-4824-9D5C-7A11C81E40E6}"/>
              </a:ext>
            </a:extLst>
          </p:cNvPr>
          <p:cNvSpPr/>
          <p:nvPr/>
        </p:nvSpPr>
        <p:spPr>
          <a:xfrm>
            <a:off x="10919041" y="2033073"/>
            <a:ext cx="48351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he-IL" sz="2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670868F7-C68E-4C44-A434-889F8857BE82}"/>
              </a:ext>
            </a:extLst>
          </p:cNvPr>
          <p:cNvSpPr/>
          <p:nvPr/>
        </p:nvSpPr>
        <p:spPr>
          <a:xfrm>
            <a:off x="4562797" y="1709580"/>
            <a:ext cx="11496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</a:p>
        </p:txBody>
      </p:sp>
      <p:sp>
        <p:nvSpPr>
          <p:cNvPr id="26" name="מלבן 25">
            <a:extLst>
              <a:ext uri="{FF2B5EF4-FFF2-40B4-BE49-F238E27FC236}">
                <a16:creationId xmlns:a16="http://schemas.microsoft.com/office/drawing/2014/main" id="{5CD004EC-A6C9-4D32-BA84-6109FB4FE058}"/>
              </a:ext>
            </a:extLst>
          </p:cNvPr>
          <p:cNvSpPr/>
          <p:nvPr/>
        </p:nvSpPr>
        <p:spPr>
          <a:xfrm>
            <a:off x="4531369" y="2781096"/>
            <a:ext cx="11496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7D42B92D-D02E-4B6D-99BC-7F0188BFF1A2}"/>
              </a:ext>
            </a:extLst>
          </p:cNvPr>
          <p:cNvSpPr/>
          <p:nvPr/>
        </p:nvSpPr>
        <p:spPr>
          <a:xfrm>
            <a:off x="3387597" y="1709580"/>
            <a:ext cx="11496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</a:p>
        </p:txBody>
      </p:sp>
      <p:sp>
        <p:nvSpPr>
          <p:cNvPr id="28" name="מלבן 27">
            <a:extLst>
              <a:ext uri="{FF2B5EF4-FFF2-40B4-BE49-F238E27FC236}">
                <a16:creationId xmlns:a16="http://schemas.microsoft.com/office/drawing/2014/main" id="{1E6AB247-5FD6-4ABD-88E6-5C29F6BF1C38}"/>
              </a:ext>
            </a:extLst>
          </p:cNvPr>
          <p:cNvSpPr/>
          <p:nvPr/>
        </p:nvSpPr>
        <p:spPr>
          <a:xfrm>
            <a:off x="3335107" y="2804802"/>
            <a:ext cx="11496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C33F5D7B-2D34-4408-A234-9F0EFF06879E}"/>
              </a:ext>
            </a:extLst>
          </p:cNvPr>
          <p:cNvSpPr/>
          <p:nvPr/>
        </p:nvSpPr>
        <p:spPr>
          <a:xfrm>
            <a:off x="7930574" y="1584738"/>
            <a:ext cx="66717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</a:p>
        </p:txBody>
      </p:sp>
      <p:sp>
        <p:nvSpPr>
          <p:cNvPr id="30" name="מלבן 29">
            <a:extLst>
              <a:ext uri="{FF2B5EF4-FFF2-40B4-BE49-F238E27FC236}">
                <a16:creationId xmlns:a16="http://schemas.microsoft.com/office/drawing/2014/main" id="{37FEA7DA-83D6-4089-ABB7-8674FB1E12B9}"/>
              </a:ext>
            </a:extLst>
          </p:cNvPr>
          <p:cNvSpPr/>
          <p:nvPr/>
        </p:nvSpPr>
        <p:spPr>
          <a:xfrm>
            <a:off x="7930574" y="2196631"/>
            <a:ext cx="66717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</a:p>
        </p:txBody>
      </p:sp>
      <p:sp>
        <p:nvSpPr>
          <p:cNvPr id="31" name="מלבן 30">
            <a:extLst>
              <a:ext uri="{FF2B5EF4-FFF2-40B4-BE49-F238E27FC236}">
                <a16:creationId xmlns:a16="http://schemas.microsoft.com/office/drawing/2014/main" id="{68D914B6-C066-4D34-803A-FBBE237066F3}"/>
              </a:ext>
            </a:extLst>
          </p:cNvPr>
          <p:cNvSpPr/>
          <p:nvPr/>
        </p:nvSpPr>
        <p:spPr>
          <a:xfrm>
            <a:off x="7330211" y="1604852"/>
            <a:ext cx="66717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</a:p>
        </p:txBody>
      </p:sp>
      <p:sp>
        <p:nvSpPr>
          <p:cNvPr id="32" name="מלבן 31">
            <a:extLst>
              <a:ext uri="{FF2B5EF4-FFF2-40B4-BE49-F238E27FC236}">
                <a16:creationId xmlns:a16="http://schemas.microsoft.com/office/drawing/2014/main" id="{CE2A2C22-7667-4095-B23B-D079AB704CBC}"/>
              </a:ext>
            </a:extLst>
          </p:cNvPr>
          <p:cNvSpPr/>
          <p:nvPr/>
        </p:nvSpPr>
        <p:spPr>
          <a:xfrm>
            <a:off x="7349565" y="2196631"/>
            <a:ext cx="66717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</a:p>
        </p:txBody>
      </p:sp>
      <p:sp>
        <p:nvSpPr>
          <p:cNvPr id="33" name="מלבן 32">
            <a:extLst>
              <a:ext uri="{FF2B5EF4-FFF2-40B4-BE49-F238E27FC236}">
                <a16:creationId xmlns:a16="http://schemas.microsoft.com/office/drawing/2014/main" id="{FE20A7FC-0874-4B67-B71C-6DB25DC784D2}"/>
              </a:ext>
            </a:extLst>
          </p:cNvPr>
          <p:cNvSpPr/>
          <p:nvPr/>
        </p:nvSpPr>
        <p:spPr>
          <a:xfrm>
            <a:off x="11546873" y="1534771"/>
            <a:ext cx="425116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E50B0FCA-8084-4E72-B973-7AA951BE36C2}"/>
              </a:ext>
            </a:extLst>
          </p:cNvPr>
          <p:cNvSpPr/>
          <p:nvPr/>
        </p:nvSpPr>
        <p:spPr>
          <a:xfrm>
            <a:off x="11534712" y="1861737"/>
            <a:ext cx="425116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  <a:endParaRPr lang="he-IL" sz="11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6" name="מלבן 35">
            <a:extLst>
              <a:ext uri="{FF2B5EF4-FFF2-40B4-BE49-F238E27FC236}">
                <a16:creationId xmlns:a16="http://schemas.microsoft.com/office/drawing/2014/main" id="{FF91CE62-B9E1-4108-8098-D417E9CA2F97}"/>
              </a:ext>
            </a:extLst>
          </p:cNvPr>
          <p:cNvSpPr/>
          <p:nvPr/>
        </p:nvSpPr>
        <p:spPr>
          <a:xfrm>
            <a:off x="11273661" y="1854180"/>
            <a:ext cx="425116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607369A0-925E-4828-95C1-446F0EE7AC51}"/>
              </a:ext>
            </a:extLst>
          </p:cNvPr>
          <p:cNvSpPr/>
          <p:nvPr/>
        </p:nvSpPr>
        <p:spPr>
          <a:xfrm>
            <a:off x="6323498" y="1832691"/>
            <a:ext cx="11176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מקורי</a:t>
            </a:r>
            <a:endParaRPr lang="he-IL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D3F7BAE7-C18D-468E-9199-59DEE6273DB2}"/>
              </a:ext>
            </a:extLst>
          </p:cNvPr>
          <p:cNvSpPr/>
          <p:nvPr/>
        </p:nvSpPr>
        <p:spPr>
          <a:xfrm>
            <a:off x="6342653" y="2855315"/>
            <a:ext cx="11176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מקורי</a:t>
            </a:r>
            <a:endParaRPr lang="he-IL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8" name="מלבן 37">
            <a:extLst>
              <a:ext uri="{FF2B5EF4-FFF2-40B4-BE49-F238E27FC236}">
                <a16:creationId xmlns:a16="http://schemas.microsoft.com/office/drawing/2014/main" id="{26E1772C-2C71-4488-9426-F78171D78EB8}"/>
              </a:ext>
            </a:extLst>
          </p:cNvPr>
          <p:cNvSpPr/>
          <p:nvPr/>
        </p:nvSpPr>
        <p:spPr>
          <a:xfrm>
            <a:off x="7438574" y="2904207"/>
            <a:ext cx="11176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מקורי</a:t>
            </a:r>
            <a:endParaRPr lang="he-IL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9" name="מלבן 38">
            <a:extLst>
              <a:ext uri="{FF2B5EF4-FFF2-40B4-BE49-F238E27FC236}">
                <a16:creationId xmlns:a16="http://schemas.microsoft.com/office/drawing/2014/main" id="{6EB31520-973C-43A4-B0F2-B5F298872C76}"/>
              </a:ext>
            </a:extLst>
          </p:cNvPr>
          <p:cNvSpPr/>
          <p:nvPr/>
        </p:nvSpPr>
        <p:spPr>
          <a:xfrm>
            <a:off x="9569798" y="1861737"/>
            <a:ext cx="11176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מקורי</a:t>
            </a:r>
            <a:endParaRPr lang="he-IL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0E4402D2-1E76-42F5-BEFE-4E21A912AACB}"/>
              </a:ext>
            </a:extLst>
          </p:cNvPr>
          <p:cNvSpPr/>
          <p:nvPr/>
        </p:nvSpPr>
        <p:spPr>
          <a:xfrm>
            <a:off x="9579235" y="2926613"/>
            <a:ext cx="11176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מקורי</a:t>
            </a:r>
            <a:endParaRPr lang="he-IL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1" name="מלבן 40">
            <a:extLst>
              <a:ext uri="{FF2B5EF4-FFF2-40B4-BE49-F238E27FC236}">
                <a16:creationId xmlns:a16="http://schemas.microsoft.com/office/drawing/2014/main" id="{C5CBF1CA-D888-4568-91F1-42971F23A9A4}"/>
              </a:ext>
            </a:extLst>
          </p:cNvPr>
          <p:cNvSpPr/>
          <p:nvPr/>
        </p:nvSpPr>
        <p:spPr>
          <a:xfrm>
            <a:off x="10731375" y="2933589"/>
            <a:ext cx="11176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מקורי</a:t>
            </a:r>
            <a:endParaRPr lang="he-IL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2" name="מלבן 41">
            <a:extLst>
              <a:ext uri="{FF2B5EF4-FFF2-40B4-BE49-F238E27FC236}">
                <a16:creationId xmlns:a16="http://schemas.microsoft.com/office/drawing/2014/main" id="{043808DE-2050-44CD-90CA-AC79556305F9}"/>
              </a:ext>
            </a:extLst>
          </p:cNvPr>
          <p:cNvSpPr/>
          <p:nvPr/>
        </p:nvSpPr>
        <p:spPr>
          <a:xfrm>
            <a:off x="10715464" y="1700380"/>
            <a:ext cx="65114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מקורי</a:t>
            </a:r>
          </a:p>
        </p:txBody>
      </p:sp>
      <p:sp>
        <p:nvSpPr>
          <p:cNvPr id="44" name="מלבן 43">
            <a:extLst>
              <a:ext uri="{FF2B5EF4-FFF2-40B4-BE49-F238E27FC236}">
                <a16:creationId xmlns:a16="http://schemas.microsoft.com/office/drawing/2014/main" id="{299BBF34-6458-43C3-B2E3-D302CE8DDBD3}"/>
              </a:ext>
            </a:extLst>
          </p:cNvPr>
          <p:cNvSpPr/>
          <p:nvPr/>
        </p:nvSpPr>
        <p:spPr>
          <a:xfrm>
            <a:off x="11288506" y="2284150"/>
            <a:ext cx="65114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מקורי</a:t>
            </a:r>
            <a:endParaRPr lang="he-IL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תיבת טקסט 6">
                <a:extLst>
                  <a:ext uri="{FF2B5EF4-FFF2-40B4-BE49-F238E27FC236}">
                    <a16:creationId xmlns:a16="http://schemas.microsoft.com/office/drawing/2014/main" id="{A4EC0B3F-0985-4A97-8E04-24DCBE5E1398}"/>
                  </a:ext>
                </a:extLst>
              </p:cNvPr>
              <p:cNvSpPr txBox="1"/>
              <p:nvPr/>
            </p:nvSpPr>
            <p:spPr>
              <a:xfrm>
                <a:off x="6175606" y="3936964"/>
                <a:ext cx="11381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he-IL" sz="32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e-IL" sz="32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he-IL" sz="3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7" name="תיבת טקסט 6">
                <a:extLst>
                  <a:ext uri="{FF2B5EF4-FFF2-40B4-BE49-F238E27FC236}">
                    <a16:creationId xmlns:a16="http://schemas.microsoft.com/office/drawing/2014/main" id="{A4EC0B3F-0985-4A97-8E04-24DCBE5E1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606" y="3936964"/>
                <a:ext cx="113814" cy="492443"/>
              </a:xfrm>
              <a:prstGeom prst="rect">
                <a:avLst/>
              </a:prstGeom>
              <a:blipFill>
                <a:blip r:embed="rId6"/>
                <a:stretch>
                  <a:fillRect r="-118947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תיבת טקסט 44">
                <a:extLst>
                  <a:ext uri="{FF2B5EF4-FFF2-40B4-BE49-F238E27FC236}">
                    <a16:creationId xmlns:a16="http://schemas.microsoft.com/office/drawing/2014/main" id="{CC9E5E80-A4F2-40C1-B50B-4ACD2ADFEDBC}"/>
                  </a:ext>
                </a:extLst>
              </p:cNvPr>
              <p:cNvSpPr txBox="1"/>
              <p:nvPr/>
            </p:nvSpPr>
            <p:spPr>
              <a:xfrm>
                <a:off x="9403588" y="3957666"/>
                <a:ext cx="11381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he-IL" sz="32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e-IL" sz="32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he-IL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5" name="תיבת טקסט 44">
                <a:extLst>
                  <a:ext uri="{FF2B5EF4-FFF2-40B4-BE49-F238E27FC236}">
                    <a16:creationId xmlns:a16="http://schemas.microsoft.com/office/drawing/2014/main" id="{CC9E5E80-A4F2-40C1-B50B-4ACD2ADFE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3588" y="3957666"/>
                <a:ext cx="113814" cy="492443"/>
              </a:xfrm>
              <a:prstGeom prst="rect">
                <a:avLst/>
              </a:prstGeom>
              <a:blipFill>
                <a:blip r:embed="rId7"/>
                <a:stretch>
                  <a:fillRect r="-126111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תיבת טקסט 45">
                <a:extLst>
                  <a:ext uri="{FF2B5EF4-FFF2-40B4-BE49-F238E27FC236}">
                    <a16:creationId xmlns:a16="http://schemas.microsoft.com/office/drawing/2014/main" id="{C2CF1F43-43DE-4DF2-BD37-69AF5EB9E29F}"/>
                  </a:ext>
                </a:extLst>
              </p:cNvPr>
              <p:cNvSpPr txBox="1"/>
              <p:nvPr/>
            </p:nvSpPr>
            <p:spPr>
              <a:xfrm>
                <a:off x="6143770" y="4547934"/>
                <a:ext cx="11381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he-IL" sz="32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e-IL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r>
                        <a:rPr lang="he-IL" sz="32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he-IL" sz="3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6" name="תיבת טקסט 45">
                <a:extLst>
                  <a:ext uri="{FF2B5EF4-FFF2-40B4-BE49-F238E27FC236}">
                    <a16:creationId xmlns:a16="http://schemas.microsoft.com/office/drawing/2014/main" id="{C2CF1F43-43DE-4DF2-BD37-69AF5EB9E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770" y="4547934"/>
                <a:ext cx="113814" cy="492443"/>
              </a:xfrm>
              <a:prstGeom prst="rect">
                <a:avLst/>
              </a:prstGeom>
              <a:blipFill>
                <a:blip r:embed="rId8"/>
                <a:stretch>
                  <a:fillRect r="-211052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תיבת טקסט 46">
                <a:extLst>
                  <a:ext uri="{FF2B5EF4-FFF2-40B4-BE49-F238E27FC236}">
                    <a16:creationId xmlns:a16="http://schemas.microsoft.com/office/drawing/2014/main" id="{60C2DEB0-E111-4F4B-97E2-31E45B017E39}"/>
                  </a:ext>
                </a:extLst>
              </p:cNvPr>
              <p:cNvSpPr txBox="1"/>
              <p:nvPr/>
            </p:nvSpPr>
            <p:spPr>
              <a:xfrm>
                <a:off x="9389977" y="4547934"/>
                <a:ext cx="11381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he-IL" sz="32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he-IL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he-IL" sz="32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r>
                        <a:rPr lang="he-IL" sz="32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he-IL" sz="32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7" name="תיבת טקסט 46">
                <a:extLst>
                  <a:ext uri="{FF2B5EF4-FFF2-40B4-BE49-F238E27FC236}">
                    <a16:creationId xmlns:a16="http://schemas.microsoft.com/office/drawing/2014/main" id="{60C2DEB0-E111-4F4B-97E2-31E45B017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9977" y="4547934"/>
                <a:ext cx="113814" cy="492443"/>
              </a:xfrm>
              <a:prstGeom prst="rect">
                <a:avLst/>
              </a:prstGeom>
              <a:blipFill>
                <a:blip r:embed="rId9"/>
                <a:stretch>
                  <a:fillRect r="-211578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מגילה: אופקית 15">
            <a:extLst>
              <a:ext uri="{FF2B5EF4-FFF2-40B4-BE49-F238E27FC236}">
                <a16:creationId xmlns:a16="http://schemas.microsoft.com/office/drawing/2014/main" id="{E245CA13-104C-47A2-8EE4-0DDF804A089D}"/>
              </a:ext>
            </a:extLst>
          </p:cNvPr>
          <p:cNvSpPr/>
          <p:nvPr/>
        </p:nvSpPr>
        <p:spPr>
          <a:xfrm>
            <a:off x="86547" y="4422851"/>
            <a:ext cx="5594496" cy="1122576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תיבת טקסט 48">
                <a:extLst>
                  <a:ext uri="{FF2B5EF4-FFF2-40B4-BE49-F238E27FC236}">
                    <a16:creationId xmlns:a16="http://schemas.microsoft.com/office/drawing/2014/main" id="{0919BFDE-E74D-4CEA-BC79-1A53E50C7730}"/>
                  </a:ext>
                </a:extLst>
              </p:cNvPr>
              <p:cNvSpPr txBox="1"/>
              <p:nvPr/>
            </p:nvSpPr>
            <p:spPr>
              <a:xfrm>
                <a:off x="-202880" y="4640982"/>
                <a:ext cx="405438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he-IL" sz="36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r>
                        <a:rPr lang="he-IL" sz="3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he-IL" sz="36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9" name="תיבת טקסט 48">
                <a:extLst>
                  <a:ext uri="{FF2B5EF4-FFF2-40B4-BE49-F238E27FC236}">
                    <a16:creationId xmlns:a16="http://schemas.microsoft.com/office/drawing/2014/main" id="{0919BFDE-E74D-4CEA-BC79-1A53E50C77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02880" y="4640982"/>
                <a:ext cx="4054389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מלבן 49">
            <a:extLst>
              <a:ext uri="{FF2B5EF4-FFF2-40B4-BE49-F238E27FC236}">
                <a16:creationId xmlns:a16="http://schemas.microsoft.com/office/drawing/2014/main" id="{EF0A8F02-2097-4096-AE56-130C29E73DBA}"/>
              </a:ext>
            </a:extLst>
          </p:cNvPr>
          <p:cNvSpPr/>
          <p:nvPr/>
        </p:nvSpPr>
        <p:spPr>
          <a:xfrm>
            <a:off x="3436427" y="4620033"/>
            <a:ext cx="184697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600" b="1" dirty="0">
                <a:ln/>
                <a:solidFill>
                  <a:schemeClr val="accent3"/>
                </a:solidFill>
              </a:rPr>
              <a:t>הכללה : </a:t>
            </a:r>
            <a:endParaRPr lang="he-IL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תיבת טקסט 51">
                <a:extLst>
                  <a:ext uri="{FF2B5EF4-FFF2-40B4-BE49-F238E27FC236}">
                    <a16:creationId xmlns:a16="http://schemas.microsoft.com/office/drawing/2014/main" id="{CFDCA3EF-55E4-4E76-AAA8-DA98E43F6CF3}"/>
                  </a:ext>
                </a:extLst>
              </p:cNvPr>
              <p:cNvSpPr txBox="1"/>
              <p:nvPr/>
            </p:nvSpPr>
            <p:spPr>
              <a:xfrm>
                <a:off x="5191011" y="5453387"/>
                <a:ext cx="70211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he-IL" sz="3600" dirty="0"/>
              </a:p>
            </p:txBody>
          </p:sp>
        </mc:Choice>
        <mc:Fallback xmlns="">
          <p:sp>
            <p:nvSpPr>
              <p:cNvPr id="52" name="תיבת טקסט 51">
                <a:extLst>
                  <a:ext uri="{FF2B5EF4-FFF2-40B4-BE49-F238E27FC236}">
                    <a16:creationId xmlns:a16="http://schemas.microsoft.com/office/drawing/2014/main" id="{CFDCA3EF-55E4-4E76-AAA8-DA98E43F6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1011" y="5453387"/>
                <a:ext cx="702112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מלבן 52">
            <a:extLst>
              <a:ext uri="{FF2B5EF4-FFF2-40B4-BE49-F238E27FC236}">
                <a16:creationId xmlns:a16="http://schemas.microsoft.com/office/drawing/2014/main" id="{039CE3F8-C5C3-41F9-A2A5-78350AF6B181}"/>
              </a:ext>
            </a:extLst>
          </p:cNvPr>
          <p:cNvSpPr/>
          <p:nvPr/>
        </p:nvSpPr>
        <p:spPr>
          <a:xfrm>
            <a:off x="-84790" y="5536414"/>
            <a:ext cx="539973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he-IL" sz="2800" b="0" cap="none" spc="0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מייצג את מספר הפעמים שביצענו את התהליך, כלומר גזרנו ל- 4 ריבועים.</a:t>
            </a:r>
          </a:p>
        </p:txBody>
      </p:sp>
      <p:sp>
        <p:nvSpPr>
          <p:cNvPr id="54" name="מלבן 53">
            <a:extLst>
              <a:ext uri="{FF2B5EF4-FFF2-40B4-BE49-F238E27FC236}">
                <a16:creationId xmlns:a16="http://schemas.microsoft.com/office/drawing/2014/main" id="{D5781870-8483-4CD4-A59B-996472C0ECB8}"/>
              </a:ext>
            </a:extLst>
          </p:cNvPr>
          <p:cNvSpPr/>
          <p:nvPr/>
        </p:nvSpPr>
        <p:spPr>
          <a:xfrm>
            <a:off x="10731375" y="2263905"/>
            <a:ext cx="65114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מקורי</a:t>
            </a:r>
            <a:endParaRPr lang="he-IL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5" name="מלבן 54">
            <a:extLst>
              <a:ext uri="{FF2B5EF4-FFF2-40B4-BE49-F238E27FC236}">
                <a16:creationId xmlns:a16="http://schemas.microsoft.com/office/drawing/2014/main" id="{D3EBE525-5245-48EE-9FDB-247B2333029A}"/>
              </a:ext>
            </a:extLst>
          </p:cNvPr>
          <p:cNvSpPr/>
          <p:nvPr/>
        </p:nvSpPr>
        <p:spPr>
          <a:xfrm>
            <a:off x="11290578" y="1525493"/>
            <a:ext cx="425116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1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חדש</a:t>
            </a:r>
          </a:p>
        </p:txBody>
      </p:sp>
      <p:sp>
        <p:nvSpPr>
          <p:cNvPr id="56" name="מלבן 55">
            <a:extLst>
              <a:ext uri="{FF2B5EF4-FFF2-40B4-BE49-F238E27FC236}">
                <a16:creationId xmlns:a16="http://schemas.microsoft.com/office/drawing/2014/main" id="{FC981633-CE39-41E5-AD2F-2A69441E7D66}"/>
              </a:ext>
            </a:extLst>
          </p:cNvPr>
          <p:cNvSpPr/>
          <p:nvPr/>
        </p:nvSpPr>
        <p:spPr>
          <a:xfrm>
            <a:off x="6058696" y="5137844"/>
            <a:ext cx="27991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סה"כ 7 ריבועים</a:t>
            </a:r>
          </a:p>
        </p:txBody>
      </p:sp>
      <p:sp>
        <p:nvSpPr>
          <p:cNvPr id="57" name="מלבן 56">
            <a:extLst>
              <a:ext uri="{FF2B5EF4-FFF2-40B4-BE49-F238E27FC236}">
                <a16:creationId xmlns:a16="http://schemas.microsoft.com/office/drawing/2014/main" id="{8FC50E17-4B35-458E-B3F3-E13A256D6ECA}"/>
              </a:ext>
            </a:extLst>
          </p:cNvPr>
          <p:cNvSpPr/>
          <p:nvPr/>
        </p:nvSpPr>
        <p:spPr>
          <a:xfrm>
            <a:off x="9174016" y="5121310"/>
            <a:ext cx="30267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סה"כ 10 ריבועים</a:t>
            </a:r>
          </a:p>
        </p:txBody>
      </p:sp>
    </p:spTree>
    <p:extLst>
      <p:ext uri="{BB962C8B-B14F-4D97-AF65-F5344CB8AC3E}">
        <p14:creationId xmlns:p14="http://schemas.microsoft.com/office/powerpoint/2010/main" val="78026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5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7" grpId="0"/>
      <p:bldP spid="45" grpId="0"/>
      <p:bldP spid="46" grpId="0"/>
      <p:bldP spid="47" grpId="0"/>
      <p:bldP spid="16" grpId="0" animBg="1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84CD9847-C65A-4FFD-AB40-7BBC726B18B6}"/>
              </a:ext>
            </a:extLst>
          </p:cNvPr>
          <p:cNvSpPr/>
          <p:nvPr/>
        </p:nvSpPr>
        <p:spPr>
          <a:xfrm>
            <a:off x="1704977" y="653192"/>
            <a:ext cx="1048876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מיכאל טען שבסוף התהליך היו לו 275 ריבועים, האם הוא צדק?</a:t>
            </a: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CDB3C780-9BF1-49D6-984F-E977966A52F6}"/>
              </a:ext>
            </a:extLst>
          </p:cNvPr>
          <p:cNvSpPr/>
          <p:nvPr/>
        </p:nvSpPr>
        <p:spPr>
          <a:xfrm>
            <a:off x="7488468" y="1237967"/>
            <a:ext cx="47035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נבנה משוואה ונפתור אותה.</a:t>
            </a: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CBAA449F-BAE0-4A2D-B182-AE3825DF1142}"/>
              </a:ext>
            </a:extLst>
          </p:cNvPr>
          <p:cNvSpPr txBox="1"/>
          <p:nvPr/>
        </p:nvSpPr>
        <p:spPr>
          <a:xfrm>
            <a:off x="590550" y="1606034"/>
            <a:ext cx="27813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3(n-1)+4=275</a:t>
            </a:r>
            <a:endParaRPr lang="he-IL" sz="3200" dirty="0"/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90D39978-90B9-492C-90BB-B13459DB90B5}"/>
              </a:ext>
            </a:extLst>
          </p:cNvPr>
          <p:cNvSpPr txBox="1"/>
          <p:nvPr/>
        </p:nvSpPr>
        <p:spPr>
          <a:xfrm>
            <a:off x="371475" y="2393201"/>
            <a:ext cx="27527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3n-3+4=275</a:t>
            </a:r>
            <a:endParaRPr lang="he-IL" sz="3600" dirty="0"/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7ECD9EEF-9C22-4EB6-8CA4-E3E66A3B355A}"/>
              </a:ext>
            </a:extLst>
          </p:cNvPr>
          <p:cNvSpPr txBox="1"/>
          <p:nvPr/>
        </p:nvSpPr>
        <p:spPr>
          <a:xfrm>
            <a:off x="609602" y="3161318"/>
            <a:ext cx="21907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3n+1=275</a:t>
            </a:r>
            <a:endParaRPr lang="he-IL" sz="3200" dirty="0"/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7D7CB673-56FA-4053-980F-A4174697ED45}"/>
              </a:ext>
            </a:extLst>
          </p:cNvPr>
          <p:cNvSpPr txBox="1"/>
          <p:nvPr/>
        </p:nvSpPr>
        <p:spPr>
          <a:xfrm>
            <a:off x="678093" y="3846649"/>
            <a:ext cx="16555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3n=274</a:t>
            </a:r>
            <a:endParaRPr lang="he-IL" sz="3200" dirty="0"/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1AF4C453-E530-49EF-B080-9DBBEBE5114D}"/>
              </a:ext>
            </a:extLst>
          </p:cNvPr>
          <p:cNvSpPr txBox="1"/>
          <p:nvPr/>
        </p:nvSpPr>
        <p:spPr>
          <a:xfrm>
            <a:off x="609602" y="4514210"/>
            <a:ext cx="20859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n=91.333</a:t>
            </a:r>
            <a:endParaRPr lang="he-IL" sz="3200" dirty="0"/>
          </a:p>
        </p:txBody>
      </p:sp>
      <p:sp>
        <p:nvSpPr>
          <p:cNvPr id="28" name="מגילה: אופקית 27">
            <a:extLst>
              <a:ext uri="{FF2B5EF4-FFF2-40B4-BE49-F238E27FC236}">
                <a16:creationId xmlns:a16="http://schemas.microsoft.com/office/drawing/2014/main" id="{E499DBB2-BB06-4D5A-A489-B7545D60C878}"/>
              </a:ext>
            </a:extLst>
          </p:cNvPr>
          <p:cNvSpPr/>
          <p:nvPr/>
        </p:nvSpPr>
        <p:spPr>
          <a:xfrm>
            <a:off x="5090162" y="3846649"/>
            <a:ext cx="6095998" cy="217127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5AEB17F6-D8BB-479C-9E6E-9A91DA03058C}"/>
              </a:ext>
            </a:extLst>
          </p:cNvPr>
          <p:cNvSpPr/>
          <p:nvPr/>
        </p:nvSpPr>
        <p:spPr>
          <a:xfrm>
            <a:off x="5440676" y="4393678"/>
            <a:ext cx="574548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ערך </a:t>
            </a:r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</a:t>
            </a:r>
            <a:r>
              <a:rPr lang="he-IL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אינו שלם, מכאן ניתן להסיק</a:t>
            </a:r>
          </a:p>
          <a:p>
            <a:r>
              <a:rPr lang="he-IL" sz="3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שמיכאל טעה בספירה.</a:t>
            </a:r>
          </a:p>
        </p:txBody>
      </p:sp>
    </p:spTree>
    <p:extLst>
      <p:ext uri="{BB962C8B-B14F-4D97-AF65-F5344CB8AC3E}">
        <p14:creationId xmlns:p14="http://schemas.microsoft.com/office/powerpoint/2010/main" val="83530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7" grpId="0"/>
      <p:bldP spid="19" grpId="0"/>
      <p:bldP spid="23" grpId="0"/>
      <p:bldP spid="25" grpId="0"/>
      <p:bldP spid="27" grpId="0"/>
      <p:bldP spid="28" grpId="0" animBg="1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4F420134-71AC-4CE6-89DF-4B8135BD6775}"/>
              </a:ext>
            </a:extLst>
          </p:cNvPr>
          <p:cNvSpPr/>
          <p:nvPr/>
        </p:nvSpPr>
        <p:spPr>
          <a:xfrm>
            <a:off x="1" y="913394"/>
            <a:ext cx="12192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ידוע כי בסוף התהליך מספר החלקים היה גדול מ- 270 וקטן מ- 280.</a:t>
            </a:r>
          </a:p>
          <a:p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כמה חלקים היו?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תיבת טקסט 7">
                <a:extLst>
                  <a:ext uri="{FF2B5EF4-FFF2-40B4-BE49-F238E27FC236}">
                    <a16:creationId xmlns:a16="http://schemas.microsoft.com/office/drawing/2014/main" id="{2ED77DD2-752A-48D9-8A4B-091D3ECC8729}"/>
                  </a:ext>
                </a:extLst>
              </p:cNvPr>
              <p:cNvSpPr txBox="1"/>
              <p:nvPr/>
            </p:nvSpPr>
            <p:spPr>
              <a:xfrm>
                <a:off x="6705714" y="2225774"/>
                <a:ext cx="405438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he-IL" sz="36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r>
                        <a:rPr lang="he-IL" sz="3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he-IL" sz="36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8" name="תיבת טקסט 7">
                <a:extLst>
                  <a:ext uri="{FF2B5EF4-FFF2-40B4-BE49-F238E27FC236}">
                    <a16:creationId xmlns:a16="http://schemas.microsoft.com/office/drawing/2014/main" id="{2ED77DD2-752A-48D9-8A4B-091D3ECC8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714" y="2225774"/>
                <a:ext cx="4054389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מלבן 8">
            <a:extLst>
              <a:ext uri="{FF2B5EF4-FFF2-40B4-BE49-F238E27FC236}">
                <a16:creationId xmlns:a16="http://schemas.microsoft.com/office/drawing/2014/main" id="{DF111D73-9815-4DE2-9781-B72421D270F3}"/>
              </a:ext>
            </a:extLst>
          </p:cNvPr>
          <p:cNvSpPr/>
          <p:nvPr/>
        </p:nvSpPr>
        <p:spPr>
          <a:xfrm>
            <a:off x="10345021" y="2204825"/>
            <a:ext cx="184697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600" b="1" dirty="0">
                <a:ln/>
                <a:solidFill>
                  <a:schemeClr val="accent3"/>
                </a:solidFill>
              </a:rPr>
              <a:t>הכללה : </a:t>
            </a:r>
            <a:endParaRPr lang="he-IL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2DEFC681-B699-44C2-B80D-5BB81249B1F6}"/>
              </a:ext>
            </a:extLst>
          </p:cNvPr>
          <p:cNvSpPr/>
          <p:nvPr/>
        </p:nvSpPr>
        <p:spPr>
          <a:xfrm>
            <a:off x="4149413" y="4384366"/>
            <a:ext cx="804258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נחפש מספר שאם נוריד לו 1 נקבל כפולה של 3.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תיבת טקסט 9">
                <a:extLst>
                  <a:ext uri="{FF2B5EF4-FFF2-40B4-BE49-F238E27FC236}">
                    <a16:creationId xmlns:a16="http://schemas.microsoft.com/office/drawing/2014/main" id="{8E61EC43-63BC-4644-A871-DD21756A65EA}"/>
                  </a:ext>
                </a:extLst>
              </p:cNvPr>
              <p:cNvSpPr txBox="1"/>
              <p:nvPr/>
            </p:nvSpPr>
            <p:spPr>
              <a:xfrm>
                <a:off x="6372339" y="2803153"/>
                <a:ext cx="405438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e-IL" sz="3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he-IL" sz="36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0" name="תיבת טקסט 9">
                <a:extLst>
                  <a:ext uri="{FF2B5EF4-FFF2-40B4-BE49-F238E27FC236}">
                    <a16:creationId xmlns:a16="http://schemas.microsoft.com/office/drawing/2014/main" id="{8E61EC43-63BC-4644-A871-DD21756A65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339" y="2803153"/>
                <a:ext cx="405438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תיבת טקסט 10">
                <a:extLst>
                  <a:ext uri="{FF2B5EF4-FFF2-40B4-BE49-F238E27FC236}">
                    <a16:creationId xmlns:a16="http://schemas.microsoft.com/office/drawing/2014/main" id="{81851D4F-F16B-4B88-B5C5-904B64D0E906}"/>
                  </a:ext>
                </a:extLst>
              </p:cNvPr>
              <p:cNvSpPr txBox="1"/>
              <p:nvPr/>
            </p:nvSpPr>
            <p:spPr>
              <a:xfrm>
                <a:off x="5943714" y="3502873"/>
                <a:ext cx="405438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</m:t>
                      </m:r>
                      <m:r>
                        <a:rPr lang="he-IL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e-IL" sz="3600" b="1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he-IL" sz="36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1" name="תיבת טקסט 10">
                <a:extLst>
                  <a:ext uri="{FF2B5EF4-FFF2-40B4-BE49-F238E27FC236}">
                    <a16:creationId xmlns:a16="http://schemas.microsoft.com/office/drawing/2014/main" id="{81851D4F-F16B-4B88-B5C5-904B64D0E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714" y="3502873"/>
                <a:ext cx="4054389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מלבן 11">
            <a:extLst>
              <a:ext uri="{FF2B5EF4-FFF2-40B4-BE49-F238E27FC236}">
                <a16:creationId xmlns:a16="http://schemas.microsoft.com/office/drawing/2014/main" id="{BB588408-716E-4E73-BD6D-FC0A0CDB3FD5}"/>
              </a:ext>
            </a:extLst>
          </p:cNvPr>
          <p:cNvSpPr/>
          <p:nvPr/>
        </p:nvSpPr>
        <p:spPr>
          <a:xfrm>
            <a:off x="6372339" y="5265859"/>
            <a:ext cx="577273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e-IL" sz="3200" b="1" dirty="0">
                <a:ln/>
                <a:solidFill>
                  <a:schemeClr val="accent3"/>
                </a:solidFill>
              </a:rPr>
              <a:t>קיימים 3 מקרים</a:t>
            </a:r>
            <a:r>
              <a:rPr lang="he-IL" sz="3200" b="1" cap="none" spc="0" dirty="0">
                <a:ln/>
                <a:solidFill>
                  <a:schemeClr val="accent3"/>
                </a:solidFill>
                <a:effectLst/>
              </a:rPr>
              <a:t> : 271, 274, 277 </a:t>
            </a:r>
          </a:p>
        </p:txBody>
      </p:sp>
    </p:spTree>
    <p:extLst>
      <p:ext uri="{BB962C8B-B14F-4D97-AF65-F5344CB8AC3E}">
        <p14:creationId xmlns:p14="http://schemas.microsoft.com/office/powerpoint/2010/main" val="63433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3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טיפה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277</Words>
  <Application>Microsoft Office PowerPoint</Application>
  <PresentationFormat>מסך רחב</PresentationFormat>
  <Paragraphs>69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Tw Cen MT</vt:lpstr>
      <vt:lpstr>טיפה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2</cp:revision>
  <dcterms:created xsi:type="dcterms:W3CDTF">2021-09-30T21:02:23Z</dcterms:created>
  <dcterms:modified xsi:type="dcterms:W3CDTF">2021-09-30T22:56:09Z</dcterms:modified>
</cp:coreProperties>
</file>