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12F393E9-C5DE-2589-F352-46D274C8DF9A}"/>
              </a:ext>
            </a:extLst>
          </p:cNvPr>
          <p:cNvSpPr/>
          <p:nvPr/>
        </p:nvSpPr>
        <p:spPr>
          <a:xfrm>
            <a:off x="2473857" y="2002929"/>
            <a:ext cx="72442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משולשים חופפים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49A5759-119F-505E-87D7-47CE28501168}"/>
              </a:ext>
            </a:extLst>
          </p:cNvPr>
          <p:cNvSpPr/>
          <p:nvPr/>
        </p:nvSpPr>
        <p:spPr>
          <a:xfrm>
            <a:off x="4933664" y="3824585"/>
            <a:ext cx="23246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הגדרה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A1AFE96-92DA-05EE-B699-40ADC8E410AF}"/>
              </a:ext>
            </a:extLst>
          </p:cNvPr>
          <p:cNvSpPr/>
          <p:nvPr/>
        </p:nvSpPr>
        <p:spPr>
          <a:xfrm>
            <a:off x="306148" y="5698926"/>
            <a:ext cx="247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5400" b="1" cap="none" spc="0" dirty="0">
                <a:ln/>
                <a:solidFill>
                  <a:srgbClr val="FF0000"/>
                </a:solidFill>
                <a:effectLst/>
              </a:rPr>
              <a:t>לירון דוד</a:t>
            </a:r>
          </a:p>
        </p:txBody>
      </p:sp>
    </p:spTree>
    <p:extLst>
      <p:ext uri="{BB962C8B-B14F-4D97-AF65-F5344CB8AC3E}">
        <p14:creationId xmlns:p14="http://schemas.microsoft.com/office/powerpoint/2010/main" val="14569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titled video (1)" descr="תמונה שמכילה פני אדם, ריס, גבה, שפה&#10;&#10;התיאור נוצר באופן אוטומטי">
            <a:hlinkClick r:id="" action="ppaction://media"/>
            <a:extLst>
              <a:ext uri="{FF2B5EF4-FFF2-40B4-BE49-F238E27FC236}">
                <a16:creationId xmlns:a16="http://schemas.microsoft.com/office/drawing/2014/main" id="{5DEA6860-6E10-CEBD-C3B3-2AD4E9C40F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1999" y="725683"/>
            <a:ext cx="7526216" cy="540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AFF7BE75-0F1A-BBF7-A08D-2E9DF6E1ACF0}"/>
              </a:ext>
            </a:extLst>
          </p:cNvPr>
          <p:cNvSpPr/>
          <p:nvPr/>
        </p:nvSpPr>
        <p:spPr>
          <a:xfrm>
            <a:off x="918895" y="774204"/>
            <a:ext cx="103542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שני משולשים נקראים חופפים, אם ניתן להניח משולש אחד על האחר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6677FC7-0CA7-33A4-E375-825AD412BA90}"/>
              </a:ext>
            </a:extLst>
          </p:cNvPr>
          <p:cNvSpPr/>
          <p:nvPr/>
        </p:nvSpPr>
        <p:spPr>
          <a:xfrm>
            <a:off x="918894" y="1285994"/>
            <a:ext cx="103542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באופן שיכסה אותו בדיוק.</a:t>
            </a:r>
          </a:p>
        </p:txBody>
      </p:sp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E8D66497-3CC3-A7A7-E885-B07E9DD1CEE4}"/>
              </a:ext>
            </a:extLst>
          </p:cNvPr>
          <p:cNvSpPr/>
          <p:nvPr/>
        </p:nvSpPr>
        <p:spPr>
          <a:xfrm>
            <a:off x="6035040" y="3220758"/>
            <a:ext cx="4961095" cy="177034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שולש שווה-שוקיים 7">
            <a:extLst>
              <a:ext uri="{FF2B5EF4-FFF2-40B4-BE49-F238E27FC236}">
                <a16:creationId xmlns:a16="http://schemas.microsoft.com/office/drawing/2014/main" id="{D6540E8A-A1EF-008F-D168-FE8D97AD55D5}"/>
              </a:ext>
            </a:extLst>
          </p:cNvPr>
          <p:cNvSpPr/>
          <p:nvPr/>
        </p:nvSpPr>
        <p:spPr>
          <a:xfrm>
            <a:off x="830105" y="3220758"/>
            <a:ext cx="4961095" cy="1770341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551FAA4-2FC2-721C-09F6-232A31B8EEDE}"/>
              </a:ext>
            </a:extLst>
          </p:cNvPr>
          <p:cNvSpPr/>
          <p:nvPr/>
        </p:nvSpPr>
        <p:spPr>
          <a:xfrm>
            <a:off x="9676192" y="1797784"/>
            <a:ext cx="1596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לדוגמה : </a:t>
            </a:r>
          </a:p>
        </p:txBody>
      </p:sp>
    </p:spTree>
    <p:extLst>
      <p:ext uri="{BB962C8B-B14F-4D97-AF65-F5344CB8AC3E}">
        <p14:creationId xmlns:p14="http://schemas.microsoft.com/office/powerpoint/2010/main" val="20520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42722 -0.0009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8" grpId="1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E8D66497-3CC3-A7A7-E885-B07E9DD1CEE4}"/>
              </a:ext>
            </a:extLst>
          </p:cNvPr>
          <p:cNvSpPr/>
          <p:nvPr/>
        </p:nvSpPr>
        <p:spPr>
          <a:xfrm>
            <a:off x="6766560" y="1963459"/>
            <a:ext cx="4046695" cy="170938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551FAA4-2FC2-721C-09F6-232A31B8EEDE}"/>
              </a:ext>
            </a:extLst>
          </p:cNvPr>
          <p:cNvSpPr/>
          <p:nvPr/>
        </p:nvSpPr>
        <p:spPr>
          <a:xfrm>
            <a:off x="10331019" y="1797784"/>
            <a:ext cx="2872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1990EA9-D742-3E17-2BCC-126824FC9008}"/>
              </a:ext>
            </a:extLst>
          </p:cNvPr>
          <p:cNvSpPr/>
          <p:nvPr/>
        </p:nvSpPr>
        <p:spPr>
          <a:xfrm>
            <a:off x="845952" y="666095"/>
            <a:ext cx="105000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במשולשים חופפים שוות בהתאמה שלוש הצלעות ושלוש הזוויות.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FBFD6B9-DE8B-2115-4F6D-007E0B9D6C97}"/>
              </a:ext>
            </a:extLst>
          </p:cNvPr>
          <p:cNvSpPr/>
          <p:nvPr/>
        </p:nvSpPr>
        <p:spPr>
          <a:xfrm>
            <a:off x="9749135" y="1231940"/>
            <a:ext cx="1596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לדוגמה : </a:t>
            </a:r>
          </a:p>
        </p:txBody>
      </p:sp>
      <p:sp>
        <p:nvSpPr>
          <p:cNvPr id="15" name="משולש שווה-שוקיים 14">
            <a:extLst>
              <a:ext uri="{FF2B5EF4-FFF2-40B4-BE49-F238E27FC236}">
                <a16:creationId xmlns:a16="http://schemas.microsoft.com/office/drawing/2014/main" id="{B1F584AC-3017-244D-A01B-E2C191B179F9}"/>
              </a:ext>
            </a:extLst>
          </p:cNvPr>
          <p:cNvSpPr/>
          <p:nvPr/>
        </p:nvSpPr>
        <p:spPr>
          <a:xfrm>
            <a:off x="6792583" y="1963459"/>
            <a:ext cx="4046695" cy="170938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338784DA-80C8-EC1D-9689-85634B312BC6}"/>
              </a:ext>
            </a:extLst>
          </p:cNvPr>
          <p:cNvSpPr/>
          <p:nvPr/>
        </p:nvSpPr>
        <p:spPr>
          <a:xfrm>
            <a:off x="8558914" y="1450955"/>
            <a:ext cx="461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585732E9-0346-C447-6D59-D41EC52300E4}"/>
              </a:ext>
            </a:extLst>
          </p:cNvPr>
          <p:cNvSpPr/>
          <p:nvPr/>
        </p:nvSpPr>
        <p:spPr>
          <a:xfrm>
            <a:off x="6330598" y="3429000"/>
            <a:ext cx="461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8F8CA00E-EB02-6CF9-813F-BF77EBBF9589}"/>
              </a:ext>
            </a:extLst>
          </p:cNvPr>
          <p:cNvSpPr/>
          <p:nvPr/>
        </p:nvSpPr>
        <p:spPr>
          <a:xfrm>
            <a:off x="10745856" y="3432154"/>
            <a:ext cx="461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76C8DDDE-C5B0-EFBC-389E-B097C262DA6F}"/>
              </a:ext>
            </a:extLst>
          </p:cNvPr>
          <p:cNvSpPr/>
          <p:nvPr/>
        </p:nvSpPr>
        <p:spPr>
          <a:xfrm>
            <a:off x="3364447" y="1485902"/>
            <a:ext cx="5052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he-IL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2099A675-2847-7E06-DA27-D11A64A1BD41}"/>
              </a:ext>
            </a:extLst>
          </p:cNvPr>
          <p:cNvSpPr/>
          <p:nvPr/>
        </p:nvSpPr>
        <p:spPr>
          <a:xfrm>
            <a:off x="1207976" y="3463947"/>
            <a:ext cx="4748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he-IL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DF91B69F-029E-F9CA-C1CD-23BA61025D2A}"/>
              </a:ext>
            </a:extLst>
          </p:cNvPr>
          <p:cNvSpPr/>
          <p:nvPr/>
        </p:nvSpPr>
        <p:spPr>
          <a:xfrm>
            <a:off x="5570614" y="3467101"/>
            <a:ext cx="436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he-IL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EDBACFC-9339-35A2-1094-E44893369638}"/>
              </a:ext>
            </a:extLst>
          </p:cNvPr>
          <p:cNvSpPr/>
          <p:nvPr/>
        </p:nvSpPr>
        <p:spPr>
          <a:xfrm>
            <a:off x="2593925" y="4529106"/>
            <a:ext cx="7664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D79C462-3518-78AE-3F46-BBD8FAFD8671}"/>
              </a:ext>
            </a:extLst>
          </p:cNvPr>
          <p:cNvSpPr/>
          <p:nvPr/>
        </p:nvSpPr>
        <p:spPr>
          <a:xfrm>
            <a:off x="2598382" y="5041610"/>
            <a:ext cx="7664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BC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772159D-1D02-1172-0257-B668971AA9D3}"/>
              </a:ext>
            </a:extLst>
          </p:cNvPr>
          <p:cNvSpPr/>
          <p:nvPr/>
        </p:nvSpPr>
        <p:spPr>
          <a:xfrm>
            <a:off x="2658047" y="5565662"/>
            <a:ext cx="7664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מלבן 7">
                <a:extLst>
                  <a:ext uri="{FF2B5EF4-FFF2-40B4-BE49-F238E27FC236}">
                    <a16:creationId xmlns:a16="http://schemas.microsoft.com/office/drawing/2014/main" id="{69712EC5-DBEB-315D-9168-31162CA74996}"/>
                  </a:ext>
                </a:extLst>
              </p:cNvPr>
              <p:cNvSpPr/>
              <p:nvPr/>
            </p:nvSpPr>
            <p:spPr>
              <a:xfrm>
                <a:off x="1138891" y="4538143"/>
                <a:ext cx="1147456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𝑫𝑬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מלבן 7">
                <a:extLst>
                  <a:ext uri="{FF2B5EF4-FFF2-40B4-BE49-F238E27FC236}">
                    <a16:creationId xmlns:a16="http://schemas.microsoft.com/office/drawing/2014/main" id="{69712EC5-DBEB-315D-9168-31162CA74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891" y="4538143"/>
                <a:ext cx="114745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 9">
            <a:extLst>
              <a:ext uri="{FF2B5EF4-FFF2-40B4-BE49-F238E27FC236}">
                <a16:creationId xmlns:a16="http://schemas.microsoft.com/office/drawing/2014/main" id="{43917E86-3975-B1ED-DC9B-D9EB70BEF6A8}"/>
              </a:ext>
            </a:extLst>
          </p:cNvPr>
          <p:cNvSpPr/>
          <p:nvPr/>
        </p:nvSpPr>
        <p:spPr>
          <a:xfrm>
            <a:off x="1109058" y="5079710"/>
            <a:ext cx="1147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</a:t>
            </a:r>
            <a:endParaRPr lang="he-IL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FB089A2A-760D-BE27-EC78-7DDF47CA02FD}"/>
              </a:ext>
            </a:extLst>
          </p:cNvPr>
          <p:cNvSpPr/>
          <p:nvPr/>
        </p:nvSpPr>
        <p:spPr>
          <a:xfrm>
            <a:off x="1109058" y="5585930"/>
            <a:ext cx="1147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FD</a:t>
            </a:r>
            <a:endParaRPr lang="he-IL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1375BAE4-9699-AE7C-E0A5-E31CF2D1108F}"/>
              </a:ext>
            </a:extLst>
          </p:cNvPr>
          <p:cNvSpPr/>
          <p:nvPr/>
        </p:nvSpPr>
        <p:spPr>
          <a:xfrm>
            <a:off x="2096238" y="4516619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45385790-5255-70B7-25C5-400F773E40C4}"/>
              </a:ext>
            </a:extLst>
          </p:cNvPr>
          <p:cNvSpPr/>
          <p:nvPr/>
        </p:nvSpPr>
        <p:spPr>
          <a:xfrm>
            <a:off x="2118850" y="5067223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8033FC19-4435-FF3F-099F-7D94A46EFC75}"/>
              </a:ext>
            </a:extLst>
          </p:cNvPr>
          <p:cNvSpPr/>
          <p:nvPr/>
        </p:nvSpPr>
        <p:spPr>
          <a:xfrm>
            <a:off x="2130688" y="5630314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A7010F2C-5BA9-2969-80AF-5643E314FDEB}"/>
                  </a:ext>
                </a:extLst>
              </p:cNvPr>
              <p:cNvSpPr/>
              <p:nvPr/>
            </p:nvSpPr>
            <p:spPr>
              <a:xfrm>
                <a:off x="5809144" y="4572314"/>
                <a:ext cx="76645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A7010F2C-5BA9-2969-80AF-5643E314F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144" y="4572314"/>
                <a:ext cx="7664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98E56D02-D9C3-1917-B492-8E90C7A2C73B}"/>
                  </a:ext>
                </a:extLst>
              </p:cNvPr>
              <p:cNvSpPr/>
              <p:nvPr/>
            </p:nvSpPr>
            <p:spPr>
              <a:xfrm>
                <a:off x="5813601" y="5084818"/>
                <a:ext cx="76645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98E56D02-D9C3-1917-B492-8E90C7A2C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601" y="5084818"/>
                <a:ext cx="766457" cy="584775"/>
              </a:xfrm>
              <a:prstGeom prst="rect">
                <a:avLst/>
              </a:prstGeom>
              <a:blipFill>
                <a:blip r:embed="rId4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FBD67E70-4B5F-27CA-4D23-02DD554E0EF5}"/>
                  </a:ext>
                </a:extLst>
              </p:cNvPr>
              <p:cNvSpPr/>
              <p:nvPr/>
            </p:nvSpPr>
            <p:spPr>
              <a:xfrm>
                <a:off x="5873266" y="5608870"/>
                <a:ext cx="76645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FBD67E70-4B5F-27CA-4D23-02DD554E0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266" y="5608870"/>
                <a:ext cx="7664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A0991110-9DBC-6E65-7B85-7A0E1BBA9ED4}"/>
                  </a:ext>
                </a:extLst>
              </p:cNvPr>
              <p:cNvSpPr/>
              <p:nvPr/>
            </p:nvSpPr>
            <p:spPr>
              <a:xfrm>
                <a:off x="4354110" y="4581351"/>
                <a:ext cx="1147456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A0991110-9DBC-6E65-7B85-7A0E1BBA9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10" y="4581351"/>
                <a:ext cx="114745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D813A936-AF17-31F3-6C5C-CA6BBB889873}"/>
                  </a:ext>
                </a:extLst>
              </p:cNvPr>
              <p:cNvSpPr/>
              <p:nvPr/>
            </p:nvSpPr>
            <p:spPr>
              <a:xfrm>
                <a:off x="4324277" y="5122918"/>
                <a:ext cx="1147456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D813A936-AF17-31F3-6C5C-CA6BBB889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277" y="5122918"/>
                <a:ext cx="114745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C3845E2E-2656-DB30-BD63-5BDB5C983C2C}"/>
                  </a:ext>
                </a:extLst>
              </p:cNvPr>
              <p:cNvSpPr/>
              <p:nvPr/>
            </p:nvSpPr>
            <p:spPr>
              <a:xfrm>
                <a:off x="4324277" y="5629138"/>
                <a:ext cx="1147456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C3845E2E-2656-DB30-BD63-5BDB5C983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277" y="5629138"/>
                <a:ext cx="114745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מלבן 27">
            <a:extLst>
              <a:ext uri="{FF2B5EF4-FFF2-40B4-BE49-F238E27FC236}">
                <a16:creationId xmlns:a16="http://schemas.microsoft.com/office/drawing/2014/main" id="{172E1FA6-4A9A-B4E3-8AB2-83F829EC16B1}"/>
              </a:ext>
            </a:extLst>
          </p:cNvPr>
          <p:cNvSpPr/>
          <p:nvPr/>
        </p:nvSpPr>
        <p:spPr>
          <a:xfrm>
            <a:off x="5311457" y="4559827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EC36F1E5-F948-AF01-419B-1D37F65FE08A}"/>
              </a:ext>
            </a:extLst>
          </p:cNvPr>
          <p:cNvSpPr/>
          <p:nvPr/>
        </p:nvSpPr>
        <p:spPr>
          <a:xfrm>
            <a:off x="5295413" y="5122918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D7725AE2-1CA7-3540-F0B5-9AAA1C97E9C6}"/>
              </a:ext>
            </a:extLst>
          </p:cNvPr>
          <p:cNvSpPr/>
          <p:nvPr/>
        </p:nvSpPr>
        <p:spPr>
          <a:xfrm>
            <a:off x="5322889" y="5672346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BC9D726F-2880-208D-412F-94447DE16F5E}"/>
              </a:ext>
            </a:extLst>
          </p:cNvPr>
          <p:cNvSpPr/>
          <p:nvPr/>
        </p:nvSpPr>
        <p:spPr>
          <a:xfrm>
            <a:off x="1010177" y="4043154"/>
            <a:ext cx="2379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הצלעות השוות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816DDD98-D8DD-7886-0494-EF4BF17C60E2}"/>
              </a:ext>
            </a:extLst>
          </p:cNvPr>
          <p:cNvSpPr/>
          <p:nvPr/>
        </p:nvSpPr>
        <p:spPr>
          <a:xfrm>
            <a:off x="4301040" y="4036077"/>
            <a:ext cx="2282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הזוויות השוות</a:t>
            </a:r>
          </a:p>
        </p:txBody>
      </p:sp>
      <p:sp>
        <p:nvSpPr>
          <p:cNvPr id="33" name="מגילה: אופקית 32">
            <a:extLst>
              <a:ext uri="{FF2B5EF4-FFF2-40B4-BE49-F238E27FC236}">
                <a16:creationId xmlns:a16="http://schemas.microsoft.com/office/drawing/2014/main" id="{42D4D43A-EDC3-B724-9E3F-2E538646AD43}"/>
              </a:ext>
            </a:extLst>
          </p:cNvPr>
          <p:cNvSpPr/>
          <p:nvPr/>
        </p:nvSpPr>
        <p:spPr>
          <a:xfrm>
            <a:off x="6950869" y="3589020"/>
            <a:ext cx="4600575" cy="2668101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42BA65F2-BEE1-447E-0FFA-8279B2979912}"/>
              </a:ext>
            </a:extLst>
          </p:cNvPr>
          <p:cNvSpPr/>
          <p:nvPr/>
        </p:nvSpPr>
        <p:spPr>
          <a:xfrm>
            <a:off x="10174144" y="3943861"/>
            <a:ext cx="1377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מסקנה</a:t>
            </a:r>
            <a:r>
              <a:rPr lang="he-IL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:</a:t>
            </a:r>
            <a:endParaRPr lang="he-IL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מלבן 34">
                <a:extLst>
                  <a:ext uri="{FF2B5EF4-FFF2-40B4-BE49-F238E27FC236}">
                    <a16:creationId xmlns:a16="http://schemas.microsoft.com/office/drawing/2014/main" id="{6082AFC6-E1EC-3ABD-9F31-67C3870C100E}"/>
                  </a:ext>
                </a:extLst>
              </p:cNvPr>
              <p:cNvSpPr/>
              <p:nvPr/>
            </p:nvSpPr>
            <p:spPr>
              <a:xfrm>
                <a:off x="10290602" y="4604057"/>
                <a:ext cx="1372492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𝑫𝑬𝑭</m:t>
                      </m:r>
                    </m:oMath>
                  </m:oMathPara>
                </a14:m>
                <a:endParaRPr lang="he-IL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5" name="מלבן 34">
                <a:extLst>
                  <a:ext uri="{FF2B5EF4-FFF2-40B4-BE49-F238E27FC236}">
                    <a16:creationId xmlns:a16="http://schemas.microsoft.com/office/drawing/2014/main" id="{6082AFC6-E1EC-3ABD-9F31-67C3870C1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602" y="4604057"/>
                <a:ext cx="137249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מלבן 35">
            <a:extLst>
              <a:ext uri="{FF2B5EF4-FFF2-40B4-BE49-F238E27FC236}">
                <a16:creationId xmlns:a16="http://schemas.microsoft.com/office/drawing/2014/main" id="{EE898951-BEBD-14F5-F81D-0B9C3F6C3A3F}"/>
              </a:ext>
            </a:extLst>
          </p:cNvPr>
          <p:cNvSpPr/>
          <p:nvPr/>
        </p:nvSpPr>
        <p:spPr>
          <a:xfrm>
            <a:off x="9020899" y="4608718"/>
            <a:ext cx="1422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חופף ל-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מלבן 36">
                <a:extLst>
                  <a:ext uri="{FF2B5EF4-FFF2-40B4-BE49-F238E27FC236}">
                    <a16:creationId xmlns:a16="http://schemas.microsoft.com/office/drawing/2014/main" id="{861502E4-BE10-4443-FCA4-699E8BFBC359}"/>
                  </a:ext>
                </a:extLst>
              </p:cNvPr>
              <p:cNvSpPr/>
              <p:nvPr/>
            </p:nvSpPr>
            <p:spPr>
              <a:xfrm>
                <a:off x="7849761" y="4597751"/>
                <a:ext cx="1358064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</m:oMath>
                  </m:oMathPara>
                </a14:m>
                <a:endParaRPr lang="he-IL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7" name="מלבן 36">
                <a:extLst>
                  <a:ext uri="{FF2B5EF4-FFF2-40B4-BE49-F238E27FC236}">
                    <a16:creationId xmlns:a16="http://schemas.microsoft.com/office/drawing/2014/main" id="{861502E4-BE10-4443-FCA4-699E8BFBC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761" y="4597751"/>
                <a:ext cx="1358064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מלבן 37">
                <a:extLst>
                  <a:ext uri="{FF2B5EF4-FFF2-40B4-BE49-F238E27FC236}">
                    <a16:creationId xmlns:a16="http://schemas.microsoft.com/office/drawing/2014/main" id="{2BE82A7F-7AD1-84E5-1449-DBF573668BC0}"/>
                  </a:ext>
                </a:extLst>
              </p:cNvPr>
              <p:cNvSpPr/>
              <p:nvPr/>
            </p:nvSpPr>
            <p:spPr>
              <a:xfrm>
                <a:off x="8190388" y="5233707"/>
                <a:ext cx="2977482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𝑫𝑬𝑭</m:t>
                      </m:r>
                      <m:r>
                        <a:rPr lang="en-US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</m:oMath>
                  </m:oMathPara>
                </a14:m>
                <a:endParaRPr lang="he-IL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8" name="מלבן 37">
                <a:extLst>
                  <a:ext uri="{FF2B5EF4-FFF2-40B4-BE49-F238E27FC236}">
                    <a16:creationId xmlns:a16="http://schemas.microsoft.com/office/drawing/2014/main" id="{2BE82A7F-7AD1-84E5-1449-DBF573668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388" y="5233707"/>
                <a:ext cx="297748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0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42748 0.003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15" grpId="0" animBg="1"/>
      <p:bldP spid="15" grpId="1" animBg="1"/>
      <p:bldP spid="16" grpId="0"/>
      <p:bldP spid="17" grpId="0"/>
      <p:bldP spid="18" grpId="0"/>
      <p:bldP spid="19" grpId="0"/>
      <p:bldP spid="20" grpId="0"/>
      <p:bldP spid="21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E8D66497-3CC3-A7A7-E885-B07E9DD1CEE4}"/>
              </a:ext>
            </a:extLst>
          </p:cNvPr>
          <p:cNvSpPr/>
          <p:nvPr/>
        </p:nvSpPr>
        <p:spPr>
          <a:xfrm>
            <a:off x="6766560" y="1963459"/>
            <a:ext cx="4046695" cy="170938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551FAA4-2FC2-721C-09F6-232A31B8EEDE}"/>
              </a:ext>
            </a:extLst>
          </p:cNvPr>
          <p:cNvSpPr/>
          <p:nvPr/>
        </p:nvSpPr>
        <p:spPr>
          <a:xfrm>
            <a:off x="10331019" y="1797784"/>
            <a:ext cx="2872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1990EA9-D742-3E17-2BCC-126824FC9008}"/>
              </a:ext>
            </a:extLst>
          </p:cNvPr>
          <p:cNvSpPr/>
          <p:nvPr/>
        </p:nvSpPr>
        <p:spPr>
          <a:xfrm>
            <a:off x="502920" y="666095"/>
            <a:ext cx="110485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במשולשים חופפים </a:t>
            </a:r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מול צלעות שוות מונחות בהתאמה זוויות שוות, ולהפך.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משולש שווה-שוקיים 14">
            <a:extLst>
              <a:ext uri="{FF2B5EF4-FFF2-40B4-BE49-F238E27FC236}">
                <a16:creationId xmlns:a16="http://schemas.microsoft.com/office/drawing/2014/main" id="{B1F584AC-3017-244D-A01B-E2C191B179F9}"/>
              </a:ext>
            </a:extLst>
          </p:cNvPr>
          <p:cNvSpPr/>
          <p:nvPr/>
        </p:nvSpPr>
        <p:spPr>
          <a:xfrm>
            <a:off x="6792583" y="1963459"/>
            <a:ext cx="4046695" cy="170938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338784DA-80C8-EC1D-9689-85634B312BC6}"/>
              </a:ext>
            </a:extLst>
          </p:cNvPr>
          <p:cNvSpPr/>
          <p:nvPr/>
        </p:nvSpPr>
        <p:spPr>
          <a:xfrm>
            <a:off x="8558914" y="1450955"/>
            <a:ext cx="461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585732E9-0346-C447-6D59-D41EC52300E4}"/>
              </a:ext>
            </a:extLst>
          </p:cNvPr>
          <p:cNvSpPr/>
          <p:nvPr/>
        </p:nvSpPr>
        <p:spPr>
          <a:xfrm>
            <a:off x="6330598" y="3429000"/>
            <a:ext cx="461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8F8CA00E-EB02-6CF9-813F-BF77EBBF9589}"/>
              </a:ext>
            </a:extLst>
          </p:cNvPr>
          <p:cNvSpPr/>
          <p:nvPr/>
        </p:nvSpPr>
        <p:spPr>
          <a:xfrm>
            <a:off x="10745856" y="3432154"/>
            <a:ext cx="461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76C8DDDE-C5B0-EFBC-389E-B097C262DA6F}"/>
              </a:ext>
            </a:extLst>
          </p:cNvPr>
          <p:cNvSpPr/>
          <p:nvPr/>
        </p:nvSpPr>
        <p:spPr>
          <a:xfrm>
            <a:off x="3364447" y="1485902"/>
            <a:ext cx="5052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he-IL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2099A675-2847-7E06-DA27-D11A64A1BD41}"/>
              </a:ext>
            </a:extLst>
          </p:cNvPr>
          <p:cNvSpPr/>
          <p:nvPr/>
        </p:nvSpPr>
        <p:spPr>
          <a:xfrm>
            <a:off x="1075132" y="3483831"/>
            <a:ext cx="4748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he-IL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DF91B69F-029E-F9CA-C1CD-23BA61025D2A}"/>
              </a:ext>
            </a:extLst>
          </p:cNvPr>
          <p:cNvSpPr/>
          <p:nvPr/>
        </p:nvSpPr>
        <p:spPr>
          <a:xfrm>
            <a:off x="5570614" y="3467101"/>
            <a:ext cx="436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he-IL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EDBACFC-9339-35A2-1094-E44893369638}"/>
              </a:ext>
            </a:extLst>
          </p:cNvPr>
          <p:cNvSpPr/>
          <p:nvPr/>
        </p:nvSpPr>
        <p:spPr>
          <a:xfrm>
            <a:off x="3588916" y="4533100"/>
            <a:ext cx="7664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D79C462-3518-78AE-3F46-BBD8FAFD8671}"/>
              </a:ext>
            </a:extLst>
          </p:cNvPr>
          <p:cNvSpPr/>
          <p:nvPr/>
        </p:nvSpPr>
        <p:spPr>
          <a:xfrm>
            <a:off x="3593373" y="5045604"/>
            <a:ext cx="7664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BC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772159D-1D02-1172-0257-B668971AA9D3}"/>
              </a:ext>
            </a:extLst>
          </p:cNvPr>
          <p:cNvSpPr/>
          <p:nvPr/>
        </p:nvSpPr>
        <p:spPr>
          <a:xfrm>
            <a:off x="3653038" y="5569656"/>
            <a:ext cx="7664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מלבן 7">
                <a:extLst>
                  <a:ext uri="{FF2B5EF4-FFF2-40B4-BE49-F238E27FC236}">
                    <a16:creationId xmlns:a16="http://schemas.microsoft.com/office/drawing/2014/main" id="{69712EC5-DBEB-315D-9168-31162CA74996}"/>
                  </a:ext>
                </a:extLst>
              </p:cNvPr>
              <p:cNvSpPr/>
              <p:nvPr/>
            </p:nvSpPr>
            <p:spPr>
              <a:xfrm>
                <a:off x="2133882" y="4542137"/>
                <a:ext cx="1147456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𝑫𝑬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מלבן 7">
                <a:extLst>
                  <a:ext uri="{FF2B5EF4-FFF2-40B4-BE49-F238E27FC236}">
                    <a16:creationId xmlns:a16="http://schemas.microsoft.com/office/drawing/2014/main" id="{69712EC5-DBEB-315D-9168-31162CA74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882" y="4542137"/>
                <a:ext cx="114745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 9">
            <a:extLst>
              <a:ext uri="{FF2B5EF4-FFF2-40B4-BE49-F238E27FC236}">
                <a16:creationId xmlns:a16="http://schemas.microsoft.com/office/drawing/2014/main" id="{43917E86-3975-B1ED-DC9B-D9EB70BEF6A8}"/>
              </a:ext>
            </a:extLst>
          </p:cNvPr>
          <p:cNvSpPr/>
          <p:nvPr/>
        </p:nvSpPr>
        <p:spPr>
          <a:xfrm>
            <a:off x="2104049" y="5083704"/>
            <a:ext cx="1147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</a:t>
            </a:r>
            <a:endParaRPr lang="he-IL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FB089A2A-760D-BE27-EC78-7DDF47CA02FD}"/>
              </a:ext>
            </a:extLst>
          </p:cNvPr>
          <p:cNvSpPr/>
          <p:nvPr/>
        </p:nvSpPr>
        <p:spPr>
          <a:xfrm>
            <a:off x="2104049" y="5589924"/>
            <a:ext cx="1147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FD</a:t>
            </a:r>
            <a:endParaRPr lang="he-IL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1375BAE4-9699-AE7C-E0A5-E31CF2D1108F}"/>
              </a:ext>
            </a:extLst>
          </p:cNvPr>
          <p:cNvSpPr/>
          <p:nvPr/>
        </p:nvSpPr>
        <p:spPr>
          <a:xfrm>
            <a:off x="3091229" y="4520613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45385790-5255-70B7-25C5-400F773E40C4}"/>
              </a:ext>
            </a:extLst>
          </p:cNvPr>
          <p:cNvSpPr/>
          <p:nvPr/>
        </p:nvSpPr>
        <p:spPr>
          <a:xfrm>
            <a:off x="3113841" y="5071217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8033FC19-4435-FF3F-099F-7D94A46EFC75}"/>
              </a:ext>
            </a:extLst>
          </p:cNvPr>
          <p:cNvSpPr/>
          <p:nvPr/>
        </p:nvSpPr>
        <p:spPr>
          <a:xfrm>
            <a:off x="3125679" y="5634308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A7010F2C-5BA9-2969-80AF-5643E314FDEB}"/>
                  </a:ext>
                </a:extLst>
              </p:cNvPr>
              <p:cNvSpPr/>
              <p:nvPr/>
            </p:nvSpPr>
            <p:spPr>
              <a:xfrm>
                <a:off x="8866492" y="4489892"/>
                <a:ext cx="76645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A7010F2C-5BA9-2969-80AF-5643E314F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492" y="4489892"/>
                <a:ext cx="7664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98E56D02-D9C3-1917-B492-8E90C7A2C73B}"/>
                  </a:ext>
                </a:extLst>
              </p:cNvPr>
              <p:cNvSpPr/>
              <p:nvPr/>
            </p:nvSpPr>
            <p:spPr>
              <a:xfrm>
                <a:off x="8870949" y="5002396"/>
                <a:ext cx="76645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98E56D02-D9C3-1917-B492-8E90C7A2C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949" y="5002396"/>
                <a:ext cx="7664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FBD67E70-4B5F-27CA-4D23-02DD554E0EF5}"/>
                  </a:ext>
                </a:extLst>
              </p:cNvPr>
              <p:cNvSpPr/>
              <p:nvPr/>
            </p:nvSpPr>
            <p:spPr>
              <a:xfrm>
                <a:off x="8930614" y="5526448"/>
                <a:ext cx="76645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FBD67E70-4B5F-27CA-4D23-02DD554E0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614" y="5526448"/>
                <a:ext cx="766457" cy="584775"/>
              </a:xfrm>
              <a:prstGeom prst="rect">
                <a:avLst/>
              </a:prstGeom>
              <a:blipFill>
                <a:blip r:embed="rId5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A0991110-9DBC-6E65-7B85-7A0E1BBA9ED4}"/>
                  </a:ext>
                </a:extLst>
              </p:cNvPr>
              <p:cNvSpPr/>
              <p:nvPr/>
            </p:nvSpPr>
            <p:spPr>
              <a:xfrm>
                <a:off x="7411458" y="4498929"/>
                <a:ext cx="1147456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A0991110-9DBC-6E65-7B85-7A0E1BBA9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458" y="4498929"/>
                <a:ext cx="114745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D813A936-AF17-31F3-6C5C-CA6BBB889873}"/>
                  </a:ext>
                </a:extLst>
              </p:cNvPr>
              <p:cNvSpPr/>
              <p:nvPr/>
            </p:nvSpPr>
            <p:spPr>
              <a:xfrm>
                <a:off x="7381625" y="5040496"/>
                <a:ext cx="1147456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D813A936-AF17-31F3-6C5C-CA6BBB889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625" y="5040496"/>
                <a:ext cx="114745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C3845E2E-2656-DB30-BD63-5BDB5C983C2C}"/>
                  </a:ext>
                </a:extLst>
              </p:cNvPr>
              <p:cNvSpPr/>
              <p:nvPr/>
            </p:nvSpPr>
            <p:spPr>
              <a:xfrm>
                <a:off x="7381625" y="5546716"/>
                <a:ext cx="1147456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C3845E2E-2656-DB30-BD63-5BDB5C983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625" y="5546716"/>
                <a:ext cx="114745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מלבן 27">
            <a:extLst>
              <a:ext uri="{FF2B5EF4-FFF2-40B4-BE49-F238E27FC236}">
                <a16:creationId xmlns:a16="http://schemas.microsoft.com/office/drawing/2014/main" id="{172E1FA6-4A9A-B4E3-8AB2-83F829EC16B1}"/>
              </a:ext>
            </a:extLst>
          </p:cNvPr>
          <p:cNvSpPr/>
          <p:nvPr/>
        </p:nvSpPr>
        <p:spPr>
          <a:xfrm>
            <a:off x="8368805" y="4477405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EC36F1E5-F948-AF01-419B-1D37F65FE08A}"/>
              </a:ext>
            </a:extLst>
          </p:cNvPr>
          <p:cNvSpPr/>
          <p:nvPr/>
        </p:nvSpPr>
        <p:spPr>
          <a:xfrm>
            <a:off x="8352761" y="5040496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D7725AE2-1CA7-3540-F0B5-9AAA1C97E9C6}"/>
              </a:ext>
            </a:extLst>
          </p:cNvPr>
          <p:cNvSpPr/>
          <p:nvPr/>
        </p:nvSpPr>
        <p:spPr>
          <a:xfrm>
            <a:off x="8380237" y="5589924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BC9D726F-2880-208D-412F-94447DE16F5E}"/>
              </a:ext>
            </a:extLst>
          </p:cNvPr>
          <p:cNvSpPr/>
          <p:nvPr/>
        </p:nvSpPr>
        <p:spPr>
          <a:xfrm>
            <a:off x="994965" y="3973312"/>
            <a:ext cx="45272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הצלעות השוות בהתאמה הן : 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816DDD98-D8DD-7886-0494-EF4BF17C60E2}"/>
              </a:ext>
            </a:extLst>
          </p:cNvPr>
          <p:cNvSpPr/>
          <p:nvPr/>
        </p:nvSpPr>
        <p:spPr>
          <a:xfrm>
            <a:off x="6313570" y="3964901"/>
            <a:ext cx="4431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הזוויות השוות בהתאמה הן : </a:t>
            </a:r>
          </a:p>
        </p:txBody>
      </p:sp>
      <p:sp>
        <p:nvSpPr>
          <p:cNvPr id="33" name="מגילה: אופקית 32">
            <a:extLst>
              <a:ext uri="{FF2B5EF4-FFF2-40B4-BE49-F238E27FC236}">
                <a16:creationId xmlns:a16="http://schemas.microsoft.com/office/drawing/2014/main" id="{42D4D43A-EDC3-B724-9E3F-2E538646AD43}"/>
              </a:ext>
            </a:extLst>
          </p:cNvPr>
          <p:cNvSpPr/>
          <p:nvPr/>
        </p:nvSpPr>
        <p:spPr>
          <a:xfrm>
            <a:off x="4419495" y="1250869"/>
            <a:ext cx="3087255" cy="112609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מלבן 37">
                <a:extLst>
                  <a:ext uri="{FF2B5EF4-FFF2-40B4-BE49-F238E27FC236}">
                    <a16:creationId xmlns:a16="http://schemas.microsoft.com/office/drawing/2014/main" id="{2BE82A7F-7AD1-84E5-1449-DBF573668BC0}"/>
                  </a:ext>
                </a:extLst>
              </p:cNvPr>
              <p:cNvSpPr/>
              <p:nvPr/>
            </p:nvSpPr>
            <p:spPr>
              <a:xfrm>
                <a:off x="4604640" y="1482534"/>
                <a:ext cx="2999599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𝑫𝑬𝑭</m:t>
                      </m:r>
                      <m:r>
                        <a:rPr lang="en-US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</m:oMath>
                  </m:oMathPara>
                </a14:m>
                <a:endParaRPr lang="he-IL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8" name="מלבן 37">
                <a:extLst>
                  <a:ext uri="{FF2B5EF4-FFF2-40B4-BE49-F238E27FC236}">
                    <a16:creationId xmlns:a16="http://schemas.microsoft.com/office/drawing/2014/main" id="{2BE82A7F-7AD1-84E5-1449-DBF573668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640" y="1482534"/>
                <a:ext cx="299959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8032103F-58BA-E062-6D87-A2504F28E128}"/>
              </a:ext>
            </a:extLst>
          </p:cNvPr>
          <p:cNvGrpSpPr/>
          <p:nvPr/>
        </p:nvGrpSpPr>
        <p:grpSpPr>
          <a:xfrm>
            <a:off x="4895703" y="4659819"/>
            <a:ext cx="2275419" cy="335796"/>
            <a:chOff x="4895703" y="4659819"/>
            <a:chExt cx="2275419" cy="335796"/>
          </a:xfrm>
        </p:grpSpPr>
        <p:sp>
          <p:nvSpPr>
            <p:cNvPr id="43" name="חץ: ימינה 42">
              <a:extLst>
                <a:ext uri="{FF2B5EF4-FFF2-40B4-BE49-F238E27FC236}">
                  <a16:creationId xmlns:a16="http://schemas.microsoft.com/office/drawing/2014/main" id="{957E666F-13A0-523A-A01F-0DD9EF501A46}"/>
                </a:ext>
              </a:extLst>
            </p:cNvPr>
            <p:cNvSpPr/>
            <p:nvPr/>
          </p:nvSpPr>
          <p:spPr>
            <a:xfrm>
              <a:off x="6039643" y="4659819"/>
              <a:ext cx="1131479" cy="331336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חץ: ימינה 43">
              <a:extLst>
                <a:ext uri="{FF2B5EF4-FFF2-40B4-BE49-F238E27FC236}">
                  <a16:creationId xmlns:a16="http://schemas.microsoft.com/office/drawing/2014/main" id="{C90700C3-BB0D-43FD-E496-A602C24389CF}"/>
                </a:ext>
              </a:extLst>
            </p:cNvPr>
            <p:cNvSpPr/>
            <p:nvPr/>
          </p:nvSpPr>
          <p:spPr>
            <a:xfrm rot="10800000">
              <a:off x="4895703" y="4664279"/>
              <a:ext cx="1131479" cy="331336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B65C8ED0-77A1-8E01-7917-9DF19DF3C1D4}"/>
              </a:ext>
            </a:extLst>
          </p:cNvPr>
          <p:cNvGrpSpPr/>
          <p:nvPr/>
        </p:nvGrpSpPr>
        <p:grpSpPr>
          <a:xfrm>
            <a:off x="4889470" y="5210920"/>
            <a:ext cx="2275419" cy="335796"/>
            <a:chOff x="4895703" y="4659819"/>
            <a:chExt cx="2275419" cy="335796"/>
          </a:xfrm>
        </p:grpSpPr>
        <p:sp>
          <p:nvSpPr>
            <p:cNvPr id="49" name="חץ: ימינה 48">
              <a:extLst>
                <a:ext uri="{FF2B5EF4-FFF2-40B4-BE49-F238E27FC236}">
                  <a16:creationId xmlns:a16="http://schemas.microsoft.com/office/drawing/2014/main" id="{DD2339B8-6CC6-1A88-0A05-535FD89BCB93}"/>
                </a:ext>
              </a:extLst>
            </p:cNvPr>
            <p:cNvSpPr/>
            <p:nvPr/>
          </p:nvSpPr>
          <p:spPr>
            <a:xfrm>
              <a:off x="6039643" y="4659819"/>
              <a:ext cx="1131479" cy="331336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חץ: ימינה 49">
              <a:extLst>
                <a:ext uri="{FF2B5EF4-FFF2-40B4-BE49-F238E27FC236}">
                  <a16:creationId xmlns:a16="http://schemas.microsoft.com/office/drawing/2014/main" id="{5638DC9B-9E13-5E62-0F72-8483B69F2BFD}"/>
                </a:ext>
              </a:extLst>
            </p:cNvPr>
            <p:cNvSpPr/>
            <p:nvPr/>
          </p:nvSpPr>
          <p:spPr>
            <a:xfrm rot="10800000">
              <a:off x="4895703" y="4664279"/>
              <a:ext cx="1131479" cy="331336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1" name="קבוצה 50">
            <a:extLst>
              <a:ext uri="{FF2B5EF4-FFF2-40B4-BE49-F238E27FC236}">
                <a16:creationId xmlns:a16="http://schemas.microsoft.com/office/drawing/2014/main" id="{E030A7E1-3076-D101-5E94-21FDED98D50E}"/>
              </a:ext>
            </a:extLst>
          </p:cNvPr>
          <p:cNvGrpSpPr/>
          <p:nvPr/>
        </p:nvGrpSpPr>
        <p:grpSpPr>
          <a:xfrm>
            <a:off x="4889471" y="5748512"/>
            <a:ext cx="2275419" cy="335796"/>
            <a:chOff x="4895703" y="4659819"/>
            <a:chExt cx="2275419" cy="335796"/>
          </a:xfrm>
        </p:grpSpPr>
        <p:sp>
          <p:nvSpPr>
            <p:cNvPr id="52" name="חץ: ימינה 51">
              <a:extLst>
                <a:ext uri="{FF2B5EF4-FFF2-40B4-BE49-F238E27FC236}">
                  <a16:creationId xmlns:a16="http://schemas.microsoft.com/office/drawing/2014/main" id="{D991BD75-837A-1CA0-42C6-DC4F29AF3188}"/>
                </a:ext>
              </a:extLst>
            </p:cNvPr>
            <p:cNvSpPr/>
            <p:nvPr/>
          </p:nvSpPr>
          <p:spPr>
            <a:xfrm>
              <a:off x="6039643" y="4659819"/>
              <a:ext cx="1131479" cy="331336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חץ: ימינה 52">
              <a:extLst>
                <a:ext uri="{FF2B5EF4-FFF2-40B4-BE49-F238E27FC236}">
                  <a16:creationId xmlns:a16="http://schemas.microsoft.com/office/drawing/2014/main" id="{031CFBE8-750A-A251-A3E0-38D4AF3A68A5}"/>
                </a:ext>
              </a:extLst>
            </p:cNvPr>
            <p:cNvSpPr/>
            <p:nvPr/>
          </p:nvSpPr>
          <p:spPr>
            <a:xfrm rot="10800000">
              <a:off x="4895703" y="4664279"/>
              <a:ext cx="1131479" cy="331336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2205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42748 0.003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5" grpId="0" animBg="1"/>
      <p:bldP spid="15" grpId="1" animBg="1"/>
      <p:bldP spid="16" grpId="0"/>
      <p:bldP spid="17" grpId="0"/>
      <p:bldP spid="18" grpId="0"/>
      <p:bldP spid="19" grpId="0"/>
      <p:bldP spid="20" grpId="0"/>
      <p:bldP spid="21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E8D66497-3CC3-A7A7-E885-B07E9DD1CEE4}"/>
              </a:ext>
            </a:extLst>
          </p:cNvPr>
          <p:cNvSpPr/>
          <p:nvPr/>
        </p:nvSpPr>
        <p:spPr>
          <a:xfrm>
            <a:off x="6766560" y="2176819"/>
            <a:ext cx="4046695" cy="170938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551FAA4-2FC2-721C-09F6-232A31B8EEDE}"/>
              </a:ext>
            </a:extLst>
          </p:cNvPr>
          <p:cNvSpPr/>
          <p:nvPr/>
        </p:nvSpPr>
        <p:spPr>
          <a:xfrm>
            <a:off x="10331019" y="1797784"/>
            <a:ext cx="2872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1990EA9-D742-3E17-2BCC-126824FC9008}"/>
              </a:ext>
            </a:extLst>
          </p:cNvPr>
          <p:cNvSpPr/>
          <p:nvPr/>
        </p:nvSpPr>
        <p:spPr>
          <a:xfrm>
            <a:off x="502920" y="666095"/>
            <a:ext cx="110485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כאשר שני משולשים חופפים, רושמים את האותיות, המייצגות את קודקודי המשולשים, לפי סדר מסוים : בהתאם לזוויות השוות בין שני המשולשים.</a:t>
            </a:r>
          </a:p>
        </p:txBody>
      </p:sp>
      <p:sp>
        <p:nvSpPr>
          <p:cNvPr id="15" name="משולש שווה-שוקיים 14">
            <a:extLst>
              <a:ext uri="{FF2B5EF4-FFF2-40B4-BE49-F238E27FC236}">
                <a16:creationId xmlns:a16="http://schemas.microsoft.com/office/drawing/2014/main" id="{B1F584AC-3017-244D-A01B-E2C191B179F9}"/>
              </a:ext>
            </a:extLst>
          </p:cNvPr>
          <p:cNvSpPr/>
          <p:nvPr/>
        </p:nvSpPr>
        <p:spPr>
          <a:xfrm>
            <a:off x="6766560" y="2188961"/>
            <a:ext cx="4046695" cy="170938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338784DA-80C8-EC1D-9689-85634B312BC6}"/>
              </a:ext>
            </a:extLst>
          </p:cNvPr>
          <p:cNvSpPr/>
          <p:nvPr/>
        </p:nvSpPr>
        <p:spPr>
          <a:xfrm>
            <a:off x="8558914" y="1664315"/>
            <a:ext cx="461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585732E9-0346-C447-6D59-D41EC52300E4}"/>
              </a:ext>
            </a:extLst>
          </p:cNvPr>
          <p:cNvSpPr/>
          <p:nvPr/>
        </p:nvSpPr>
        <p:spPr>
          <a:xfrm>
            <a:off x="6330598" y="3642360"/>
            <a:ext cx="461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8F8CA00E-EB02-6CF9-813F-BF77EBBF9589}"/>
              </a:ext>
            </a:extLst>
          </p:cNvPr>
          <p:cNvSpPr/>
          <p:nvPr/>
        </p:nvSpPr>
        <p:spPr>
          <a:xfrm>
            <a:off x="10745856" y="3645514"/>
            <a:ext cx="461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he-IL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76C8DDDE-C5B0-EFBC-389E-B097C262DA6F}"/>
              </a:ext>
            </a:extLst>
          </p:cNvPr>
          <p:cNvSpPr/>
          <p:nvPr/>
        </p:nvSpPr>
        <p:spPr>
          <a:xfrm>
            <a:off x="3364447" y="1699262"/>
            <a:ext cx="5052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he-IL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2099A675-2847-7E06-DA27-D11A64A1BD41}"/>
              </a:ext>
            </a:extLst>
          </p:cNvPr>
          <p:cNvSpPr/>
          <p:nvPr/>
        </p:nvSpPr>
        <p:spPr>
          <a:xfrm>
            <a:off x="1172525" y="3637241"/>
            <a:ext cx="4748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he-IL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DF91B69F-029E-F9CA-C1CD-23BA61025D2A}"/>
              </a:ext>
            </a:extLst>
          </p:cNvPr>
          <p:cNvSpPr/>
          <p:nvPr/>
        </p:nvSpPr>
        <p:spPr>
          <a:xfrm>
            <a:off x="5572004" y="3642360"/>
            <a:ext cx="436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he-IL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A7010F2C-5BA9-2969-80AF-5643E314FDEB}"/>
                  </a:ext>
                </a:extLst>
              </p:cNvPr>
              <p:cNvSpPr/>
              <p:nvPr/>
            </p:nvSpPr>
            <p:spPr>
              <a:xfrm>
                <a:off x="10298505" y="4650286"/>
                <a:ext cx="76645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A7010F2C-5BA9-2969-80AF-5643E314F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505" y="4650286"/>
                <a:ext cx="76645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98E56D02-D9C3-1917-B492-8E90C7A2C73B}"/>
                  </a:ext>
                </a:extLst>
              </p:cNvPr>
              <p:cNvSpPr/>
              <p:nvPr/>
            </p:nvSpPr>
            <p:spPr>
              <a:xfrm>
                <a:off x="10309937" y="5182868"/>
                <a:ext cx="76645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98E56D02-D9C3-1917-B492-8E90C7A2C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937" y="5182868"/>
                <a:ext cx="766457" cy="584775"/>
              </a:xfrm>
              <a:prstGeom prst="rect">
                <a:avLst/>
              </a:prstGeom>
              <a:blipFill>
                <a:blip r:embed="rId3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FBD67E70-4B5F-27CA-4D23-02DD554E0EF5}"/>
                  </a:ext>
                </a:extLst>
              </p:cNvPr>
              <p:cNvSpPr/>
              <p:nvPr/>
            </p:nvSpPr>
            <p:spPr>
              <a:xfrm>
                <a:off x="10362627" y="5686842"/>
                <a:ext cx="76645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FBD67E70-4B5F-27CA-4D23-02DD554E0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627" y="5686842"/>
                <a:ext cx="7664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A0991110-9DBC-6E65-7B85-7A0E1BBA9ED4}"/>
                  </a:ext>
                </a:extLst>
              </p:cNvPr>
              <p:cNvSpPr/>
              <p:nvPr/>
            </p:nvSpPr>
            <p:spPr>
              <a:xfrm>
                <a:off x="8843471" y="4659323"/>
                <a:ext cx="1147456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A0991110-9DBC-6E65-7B85-7A0E1BBA9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471" y="4659323"/>
                <a:ext cx="114745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D813A936-AF17-31F3-6C5C-CA6BBB889873}"/>
                  </a:ext>
                </a:extLst>
              </p:cNvPr>
              <p:cNvSpPr/>
              <p:nvPr/>
            </p:nvSpPr>
            <p:spPr>
              <a:xfrm>
                <a:off x="8813638" y="5200890"/>
                <a:ext cx="1147456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D813A936-AF17-31F3-6C5C-CA6BBB889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638" y="5200890"/>
                <a:ext cx="114745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C3845E2E-2656-DB30-BD63-5BDB5C983C2C}"/>
                  </a:ext>
                </a:extLst>
              </p:cNvPr>
              <p:cNvSpPr/>
              <p:nvPr/>
            </p:nvSpPr>
            <p:spPr>
              <a:xfrm>
                <a:off x="8813638" y="5707110"/>
                <a:ext cx="1147456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he-IL" sz="3200" b="1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C3845E2E-2656-DB30-BD63-5BDB5C983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638" y="5707110"/>
                <a:ext cx="114745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מלבן 27">
            <a:extLst>
              <a:ext uri="{FF2B5EF4-FFF2-40B4-BE49-F238E27FC236}">
                <a16:creationId xmlns:a16="http://schemas.microsoft.com/office/drawing/2014/main" id="{172E1FA6-4A9A-B4E3-8AB2-83F829EC16B1}"/>
              </a:ext>
            </a:extLst>
          </p:cNvPr>
          <p:cNvSpPr/>
          <p:nvPr/>
        </p:nvSpPr>
        <p:spPr>
          <a:xfrm>
            <a:off x="9800818" y="4637799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EC36F1E5-F948-AF01-419B-1D37F65FE08A}"/>
              </a:ext>
            </a:extLst>
          </p:cNvPr>
          <p:cNvSpPr/>
          <p:nvPr/>
        </p:nvSpPr>
        <p:spPr>
          <a:xfrm>
            <a:off x="9784774" y="5200890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D7725AE2-1CA7-3540-F0B5-9AAA1C97E9C6}"/>
              </a:ext>
            </a:extLst>
          </p:cNvPr>
          <p:cNvSpPr/>
          <p:nvPr/>
        </p:nvSpPr>
        <p:spPr>
          <a:xfrm>
            <a:off x="9812250" y="5750318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816DDD98-D8DD-7886-0494-EF4BF17C60E2}"/>
              </a:ext>
            </a:extLst>
          </p:cNvPr>
          <p:cNvSpPr/>
          <p:nvPr/>
        </p:nvSpPr>
        <p:spPr>
          <a:xfrm>
            <a:off x="8376026" y="4047382"/>
            <a:ext cx="31726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הזוויות השוות הן : </a:t>
            </a:r>
          </a:p>
        </p:txBody>
      </p:sp>
      <p:sp>
        <p:nvSpPr>
          <p:cNvPr id="35" name="מגילה: אופקית 34">
            <a:extLst>
              <a:ext uri="{FF2B5EF4-FFF2-40B4-BE49-F238E27FC236}">
                <a16:creationId xmlns:a16="http://schemas.microsoft.com/office/drawing/2014/main" id="{E42A8DFB-5224-5B0A-95DC-2726A50E53F6}"/>
              </a:ext>
            </a:extLst>
          </p:cNvPr>
          <p:cNvSpPr/>
          <p:nvPr/>
        </p:nvSpPr>
        <p:spPr>
          <a:xfrm>
            <a:off x="640556" y="4124981"/>
            <a:ext cx="7950287" cy="224533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9C3A22F8-1699-3E74-C58F-F949DCE6669F}"/>
              </a:ext>
            </a:extLst>
          </p:cNvPr>
          <p:cNvSpPr/>
          <p:nvPr/>
        </p:nvSpPr>
        <p:spPr>
          <a:xfrm>
            <a:off x="651672" y="4391904"/>
            <a:ext cx="7534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מקובל לרשום את החפי</a:t>
            </a:r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פה באחת מהצורות הבאות: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2" name="טבלה 44">
            <a:extLst>
              <a:ext uri="{FF2B5EF4-FFF2-40B4-BE49-F238E27FC236}">
                <a16:creationId xmlns:a16="http://schemas.microsoft.com/office/drawing/2014/main" id="{98788C4E-8B0B-DDAE-ADCC-0389056FB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968955"/>
              </p:ext>
            </p:extLst>
          </p:nvPr>
        </p:nvGraphicFramePr>
        <p:xfrm>
          <a:off x="957517" y="5321071"/>
          <a:ext cx="7601397" cy="584774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533799">
                  <a:extLst>
                    <a:ext uri="{9D8B030D-6E8A-4147-A177-3AD203B41FA5}">
                      <a16:colId xmlns:a16="http://schemas.microsoft.com/office/drawing/2014/main" val="4233090021"/>
                    </a:ext>
                  </a:extLst>
                </a:gridCol>
                <a:gridCol w="2533799">
                  <a:extLst>
                    <a:ext uri="{9D8B030D-6E8A-4147-A177-3AD203B41FA5}">
                      <a16:colId xmlns:a16="http://schemas.microsoft.com/office/drawing/2014/main" val="1257582219"/>
                    </a:ext>
                  </a:extLst>
                </a:gridCol>
                <a:gridCol w="2533799">
                  <a:extLst>
                    <a:ext uri="{9D8B030D-6E8A-4147-A177-3AD203B41FA5}">
                      <a16:colId xmlns:a16="http://schemas.microsoft.com/office/drawing/2014/main" val="726332527"/>
                    </a:ext>
                  </a:extLst>
                </a:gridCol>
              </a:tblGrid>
              <a:tr h="58477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3393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5" name="מלבן 44">
                <a:extLst>
                  <a:ext uri="{FF2B5EF4-FFF2-40B4-BE49-F238E27FC236}">
                    <a16:creationId xmlns:a16="http://schemas.microsoft.com/office/drawing/2014/main" id="{0CFF3A62-9DA1-F8BE-932D-4C832D9E9EE8}"/>
                  </a:ext>
                </a:extLst>
              </p:cNvPr>
              <p:cNvSpPr/>
              <p:nvPr/>
            </p:nvSpPr>
            <p:spPr>
              <a:xfrm>
                <a:off x="957517" y="5355564"/>
                <a:ext cx="262520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𝑫𝑬𝑭</m:t>
                      </m:r>
                      <m:r>
                        <a:rPr lang="en-US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</m:oMath>
                  </m:oMathPara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45" name="מלבן 44">
                <a:extLst>
                  <a:ext uri="{FF2B5EF4-FFF2-40B4-BE49-F238E27FC236}">
                    <a16:creationId xmlns:a16="http://schemas.microsoft.com/office/drawing/2014/main" id="{0CFF3A62-9DA1-F8BE-932D-4C832D9E9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17" y="5355564"/>
                <a:ext cx="262520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מלבן 45">
                <a:extLst>
                  <a:ext uri="{FF2B5EF4-FFF2-40B4-BE49-F238E27FC236}">
                    <a16:creationId xmlns:a16="http://schemas.microsoft.com/office/drawing/2014/main" id="{35A5A6FD-0949-88D3-281E-273F0615071A}"/>
                  </a:ext>
                </a:extLst>
              </p:cNvPr>
              <p:cNvSpPr/>
              <p:nvPr/>
            </p:nvSpPr>
            <p:spPr>
              <a:xfrm>
                <a:off x="3491527" y="5351848"/>
                <a:ext cx="262520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𝑬𝑭𝑫</m:t>
                      </m:r>
                      <m:r>
                        <a:rPr lang="en-US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𝑩𝑪𝑨</m:t>
                      </m:r>
                    </m:oMath>
                  </m:oMathPara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46" name="מלבן 45">
                <a:extLst>
                  <a:ext uri="{FF2B5EF4-FFF2-40B4-BE49-F238E27FC236}">
                    <a16:creationId xmlns:a16="http://schemas.microsoft.com/office/drawing/2014/main" id="{35A5A6FD-0949-88D3-281E-273F06150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527" y="5351848"/>
                <a:ext cx="262520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מלבן 53">
                <a:extLst>
                  <a:ext uri="{FF2B5EF4-FFF2-40B4-BE49-F238E27FC236}">
                    <a16:creationId xmlns:a16="http://schemas.microsoft.com/office/drawing/2014/main" id="{D745B3B1-7C26-C1A9-ED84-0F59D5327066}"/>
                  </a:ext>
                </a:extLst>
              </p:cNvPr>
              <p:cNvSpPr/>
              <p:nvPr/>
            </p:nvSpPr>
            <p:spPr>
              <a:xfrm>
                <a:off x="6011436" y="5348132"/>
                <a:ext cx="262520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𝑭𝑫𝑬</m:t>
                      </m:r>
                      <m:r>
                        <a:rPr lang="en-US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𝑪𝑨𝑩</m:t>
                      </m:r>
                    </m:oMath>
                  </m:oMathPara>
                </a14:m>
                <a:endParaRPr lang="he-IL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54" name="מלבן 53">
                <a:extLst>
                  <a:ext uri="{FF2B5EF4-FFF2-40B4-BE49-F238E27FC236}">
                    <a16:creationId xmlns:a16="http://schemas.microsoft.com/office/drawing/2014/main" id="{D745B3B1-7C26-C1A9-ED84-0F59D5327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436" y="5348132"/>
                <a:ext cx="262520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42747 0.003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5" grpId="0" animBg="1"/>
      <p:bldP spid="15" grpId="1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5" grpId="0" animBg="1"/>
      <p:bldP spid="36" grpId="0"/>
      <p:bldP spid="45" grpId="0"/>
      <p:bldP spid="46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B4ED47B7-12DA-1646-FD44-77E22404F778}"/>
              </a:ext>
            </a:extLst>
          </p:cNvPr>
          <p:cNvSpPr/>
          <p:nvPr/>
        </p:nvSpPr>
        <p:spPr>
          <a:xfrm>
            <a:off x="739140" y="963275"/>
            <a:ext cx="107137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הערה : </a:t>
            </a:r>
          </a:p>
          <a:p>
            <a:pPr algn="r"/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רישום על פי זוויות מאפשר לקבוע את השוויון בין הצלעות המתאימות ואת השוויון בין הזוויות התאימות.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3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229</Words>
  <Application>Microsoft Office PowerPoint</Application>
  <PresentationFormat>מסך רחב</PresentationFormat>
  <Paragraphs>93</Paragraphs>
  <Slides>7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Garamond</vt:lpstr>
      <vt:lpstr>אורגני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liron david</dc:creator>
  <cp:lastModifiedBy>liron david</cp:lastModifiedBy>
  <cp:revision>1</cp:revision>
  <dcterms:created xsi:type="dcterms:W3CDTF">2023-09-19T17:10:41Z</dcterms:created>
  <dcterms:modified xsi:type="dcterms:W3CDTF">2023-09-19T19:42:43Z</dcterms:modified>
</cp:coreProperties>
</file>