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2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572AE5CF-5E3D-6272-8DE4-34A92A6EB572}"/>
              </a:ext>
            </a:extLst>
          </p:cNvPr>
          <p:cNvSpPr/>
          <p:nvPr/>
        </p:nvSpPr>
        <p:spPr>
          <a:xfrm>
            <a:off x="2690879" y="2129134"/>
            <a:ext cx="661431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מבוא לפונקציות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7BD1261-F51C-20CE-0BCC-2278C120A4CD}"/>
              </a:ext>
            </a:extLst>
          </p:cNvPr>
          <p:cNvSpPr/>
          <p:nvPr/>
        </p:nvSpPr>
        <p:spPr>
          <a:xfrm>
            <a:off x="502432" y="5645221"/>
            <a:ext cx="2478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לירון דוד</a:t>
            </a:r>
          </a:p>
        </p:txBody>
      </p:sp>
    </p:spTree>
    <p:extLst>
      <p:ext uri="{BB962C8B-B14F-4D97-AF65-F5344CB8AC3E}">
        <p14:creationId xmlns:p14="http://schemas.microsoft.com/office/powerpoint/2010/main" val="420587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8466BABD-CF44-F04D-B738-B3B01E55A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410" y="626412"/>
            <a:ext cx="8182855" cy="5058307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077FB718-C8B5-4FD8-D616-44F0BE34FAFD}"/>
              </a:ext>
            </a:extLst>
          </p:cNvPr>
          <p:cNvSpPr/>
          <p:nvPr/>
        </p:nvSpPr>
        <p:spPr>
          <a:xfrm>
            <a:off x="3249965" y="1691001"/>
            <a:ext cx="17924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 </a:t>
            </a:r>
            <a:r>
              <a:rPr 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ציר ה-</a:t>
            </a:r>
            <a:endParaRPr lang="he-I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4FD8B4DD-1E61-7C37-8B03-C38C0422682A}"/>
              </a:ext>
            </a:extLst>
          </p:cNvPr>
          <p:cNvSpPr/>
          <p:nvPr/>
        </p:nvSpPr>
        <p:spPr>
          <a:xfrm>
            <a:off x="743459" y="2292420"/>
            <a:ext cx="4336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משמש לסימון השעות.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80A0F1D7-868C-A0F0-C0EE-408632560B72}"/>
              </a:ext>
            </a:extLst>
          </p:cNvPr>
          <p:cNvSpPr/>
          <p:nvPr/>
        </p:nvSpPr>
        <p:spPr>
          <a:xfrm>
            <a:off x="3303456" y="3247784"/>
            <a:ext cx="17764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 </a:t>
            </a:r>
            <a:r>
              <a:rPr 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ציר ה-</a:t>
            </a:r>
            <a:endParaRPr lang="he-I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8202A72E-8DF7-26A1-08A1-7604994FB044}"/>
              </a:ext>
            </a:extLst>
          </p:cNvPr>
          <p:cNvSpPr/>
          <p:nvPr/>
        </p:nvSpPr>
        <p:spPr>
          <a:xfrm>
            <a:off x="802772" y="3849205"/>
            <a:ext cx="42178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משמש לסימון מעלות.</a:t>
            </a:r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1C6A5A47-1294-021D-084A-A443023175E6}"/>
              </a:ext>
            </a:extLst>
          </p:cNvPr>
          <p:cNvCxnSpPr>
            <a:cxnSpLocks/>
          </p:cNvCxnSpPr>
          <p:nvPr/>
        </p:nvCxnSpPr>
        <p:spPr>
          <a:xfrm>
            <a:off x="6104272" y="1587744"/>
            <a:ext cx="0" cy="383334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C67B3E85-D529-E678-A501-D6EFC394BB6A}"/>
              </a:ext>
            </a:extLst>
          </p:cNvPr>
          <p:cNvCxnSpPr/>
          <p:nvPr/>
        </p:nvCxnSpPr>
        <p:spPr>
          <a:xfrm>
            <a:off x="5773479" y="4482663"/>
            <a:ext cx="367886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אליפסה 17">
            <a:extLst>
              <a:ext uri="{FF2B5EF4-FFF2-40B4-BE49-F238E27FC236}">
                <a16:creationId xmlns:a16="http://schemas.microsoft.com/office/drawing/2014/main" id="{8369C05A-5ABE-B3BC-FA3C-4C9803231C28}"/>
              </a:ext>
            </a:extLst>
          </p:cNvPr>
          <p:cNvSpPr/>
          <p:nvPr/>
        </p:nvSpPr>
        <p:spPr>
          <a:xfrm>
            <a:off x="9112102" y="4731488"/>
            <a:ext cx="1148316" cy="223259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B5CFE8BA-7BC1-217D-BEA9-3AD179FE5A3F}"/>
              </a:ext>
            </a:extLst>
          </p:cNvPr>
          <p:cNvSpPr/>
          <p:nvPr/>
        </p:nvSpPr>
        <p:spPr>
          <a:xfrm>
            <a:off x="4790560" y="1595374"/>
            <a:ext cx="1148316" cy="223259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627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A4E1571C-5F5B-9347-2098-F8E2A43EA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010" y="669955"/>
            <a:ext cx="8182855" cy="5058307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BD6ED434-3811-543C-E722-3CDEF59D4DE7}"/>
              </a:ext>
            </a:extLst>
          </p:cNvPr>
          <p:cNvSpPr/>
          <p:nvPr/>
        </p:nvSpPr>
        <p:spPr>
          <a:xfrm>
            <a:off x="777320" y="613150"/>
            <a:ext cx="245131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את המידע 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נערוך בטבלה :</a:t>
            </a:r>
          </a:p>
        </p:txBody>
      </p:sp>
      <p:graphicFrame>
        <p:nvGraphicFramePr>
          <p:cNvPr id="10" name="טבלה 10">
            <a:extLst>
              <a:ext uri="{FF2B5EF4-FFF2-40B4-BE49-F238E27FC236}">
                <a16:creationId xmlns:a16="http://schemas.microsoft.com/office/drawing/2014/main" id="{5F1E3066-E1E3-A0B4-57EA-C93298DBA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469931"/>
              </p:ext>
            </p:extLst>
          </p:nvPr>
        </p:nvGraphicFramePr>
        <p:xfrm>
          <a:off x="640444" y="1706431"/>
          <a:ext cx="2725057" cy="296672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739592">
                  <a:extLst>
                    <a:ext uri="{9D8B030D-6E8A-4147-A177-3AD203B41FA5}">
                      <a16:colId xmlns:a16="http://schemas.microsoft.com/office/drawing/2014/main" val="1905793318"/>
                    </a:ext>
                  </a:extLst>
                </a:gridCol>
                <a:gridCol w="985465">
                  <a:extLst>
                    <a:ext uri="{9D8B030D-6E8A-4147-A177-3AD203B41FA5}">
                      <a16:colId xmlns:a16="http://schemas.microsoft.com/office/drawing/2014/main" val="702075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19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483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018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554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698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765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676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508738"/>
                  </a:ext>
                </a:extLst>
              </a:tr>
            </a:tbl>
          </a:graphicData>
        </a:graphic>
      </p:graphicFrame>
      <p:sp>
        <p:nvSpPr>
          <p:cNvPr id="11" name="מלבן 10">
            <a:extLst>
              <a:ext uri="{FF2B5EF4-FFF2-40B4-BE49-F238E27FC236}">
                <a16:creationId xmlns:a16="http://schemas.microsoft.com/office/drawing/2014/main" id="{DF2E67CB-53E6-CEB9-D497-D139B94F3BBA}"/>
              </a:ext>
            </a:extLst>
          </p:cNvPr>
          <p:cNvSpPr/>
          <p:nvPr/>
        </p:nvSpPr>
        <p:spPr>
          <a:xfrm>
            <a:off x="667996" y="1591162"/>
            <a:ext cx="9829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השעה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709E0AA9-E28D-FB33-DB32-44706C323787}"/>
              </a:ext>
            </a:extLst>
          </p:cNvPr>
          <p:cNvSpPr/>
          <p:nvPr/>
        </p:nvSpPr>
        <p:spPr>
          <a:xfrm>
            <a:off x="1631073" y="1591162"/>
            <a:ext cx="17299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הטמפרטורה</a:t>
            </a:r>
            <a:endParaRPr lang="he-IL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C6A3456C-7470-3439-E439-7CEFA5D95F82}"/>
                  </a:ext>
                </a:extLst>
              </p:cNvPr>
              <p:cNvSpPr txBox="1"/>
              <p:nvPr/>
            </p:nvSpPr>
            <p:spPr>
              <a:xfrm>
                <a:off x="490457" y="2054812"/>
                <a:ext cx="12469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08</m:t>
                          </m:r>
                        </m:e>
                        <m:sup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C6A3456C-7470-3439-E439-7CEFA5D95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7" y="2054812"/>
                <a:ext cx="124698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DA985026-0424-7E45-A594-A2553F33E32A}"/>
                  </a:ext>
                </a:extLst>
              </p:cNvPr>
              <p:cNvSpPr txBox="1"/>
              <p:nvPr/>
            </p:nvSpPr>
            <p:spPr>
              <a:xfrm>
                <a:off x="490457" y="2426024"/>
                <a:ext cx="12469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DA985026-0424-7E45-A594-A2553F33E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7" y="2426024"/>
                <a:ext cx="124698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81903EDD-3821-928F-848E-67B7DC4CA0B4}"/>
                  </a:ext>
                </a:extLst>
              </p:cNvPr>
              <p:cNvSpPr txBox="1"/>
              <p:nvPr/>
            </p:nvSpPr>
            <p:spPr>
              <a:xfrm>
                <a:off x="490456" y="2793582"/>
                <a:ext cx="12469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81903EDD-3821-928F-848E-67B7DC4CA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6" y="2793582"/>
                <a:ext cx="124698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32C0489B-347B-5FA0-A017-1A8F6FFFE187}"/>
                  </a:ext>
                </a:extLst>
              </p:cNvPr>
              <p:cNvSpPr txBox="1"/>
              <p:nvPr/>
            </p:nvSpPr>
            <p:spPr>
              <a:xfrm>
                <a:off x="490456" y="3174564"/>
                <a:ext cx="12469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  <m:sup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32C0489B-347B-5FA0-A017-1A8F6FFFE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6" y="3174564"/>
                <a:ext cx="124698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26096C10-7A8D-EC86-7406-19FC6405FF4F}"/>
                  </a:ext>
                </a:extLst>
              </p:cNvPr>
              <p:cNvSpPr txBox="1"/>
              <p:nvPr/>
            </p:nvSpPr>
            <p:spPr>
              <a:xfrm>
                <a:off x="490455" y="3549587"/>
                <a:ext cx="12469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26096C10-7A8D-EC86-7406-19FC6405F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5" y="3549587"/>
                <a:ext cx="124698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תיבת טקסט 24">
                <a:extLst>
                  <a:ext uri="{FF2B5EF4-FFF2-40B4-BE49-F238E27FC236}">
                    <a16:creationId xmlns:a16="http://schemas.microsoft.com/office/drawing/2014/main" id="{E963B887-3647-CB82-C220-BEA96845D729}"/>
                  </a:ext>
                </a:extLst>
              </p:cNvPr>
              <p:cNvSpPr txBox="1"/>
              <p:nvPr/>
            </p:nvSpPr>
            <p:spPr>
              <a:xfrm>
                <a:off x="490454" y="3935321"/>
                <a:ext cx="12469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  <m:sup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>
          <p:sp>
            <p:nvSpPr>
              <p:cNvPr id="25" name="תיבת טקסט 24">
                <a:extLst>
                  <a:ext uri="{FF2B5EF4-FFF2-40B4-BE49-F238E27FC236}">
                    <a16:creationId xmlns:a16="http://schemas.microsoft.com/office/drawing/2014/main" id="{E963B887-3647-CB82-C220-BEA96845D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4" y="3935321"/>
                <a:ext cx="124698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8662493F-FF2A-0AB0-5B12-9FC8D3B50263}"/>
                  </a:ext>
                </a:extLst>
              </p:cNvPr>
              <p:cNvSpPr txBox="1"/>
              <p:nvPr/>
            </p:nvSpPr>
            <p:spPr>
              <a:xfrm>
                <a:off x="490454" y="4284598"/>
                <a:ext cx="12469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  <m:sup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8662493F-FF2A-0AB0-5B12-9FC8D3B50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4" y="4284598"/>
                <a:ext cx="1246981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1DBABBA9-A6EE-5A8C-6DC8-75A197F8B74B}"/>
                  </a:ext>
                </a:extLst>
              </p:cNvPr>
              <p:cNvSpPr txBox="1"/>
              <p:nvPr/>
            </p:nvSpPr>
            <p:spPr>
              <a:xfrm>
                <a:off x="1506501" y="2023068"/>
                <a:ext cx="12469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1DBABBA9-A6EE-5A8C-6DC8-75A197F8B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501" y="2023068"/>
                <a:ext cx="1246981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תיבת טקסט 30">
                <a:extLst>
                  <a:ext uri="{FF2B5EF4-FFF2-40B4-BE49-F238E27FC236}">
                    <a16:creationId xmlns:a16="http://schemas.microsoft.com/office/drawing/2014/main" id="{D42A7578-098B-9404-6A0B-AE37200704CA}"/>
                  </a:ext>
                </a:extLst>
              </p:cNvPr>
              <p:cNvSpPr txBox="1"/>
              <p:nvPr/>
            </p:nvSpPr>
            <p:spPr>
              <a:xfrm>
                <a:off x="1527669" y="2415403"/>
                <a:ext cx="12469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>
          <p:sp>
            <p:nvSpPr>
              <p:cNvPr id="31" name="תיבת טקסט 30">
                <a:extLst>
                  <a:ext uri="{FF2B5EF4-FFF2-40B4-BE49-F238E27FC236}">
                    <a16:creationId xmlns:a16="http://schemas.microsoft.com/office/drawing/2014/main" id="{D42A7578-098B-9404-6A0B-AE3720070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669" y="2415403"/>
                <a:ext cx="1246981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תיבת טקסט 32">
                <a:extLst>
                  <a:ext uri="{FF2B5EF4-FFF2-40B4-BE49-F238E27FC236}">
                    <a16:creationId xmlns:a16="http://schemas.microsoft.com/office/drawing/2014/main" id="{B4EAC153-309D-2684-B74D-CC2B0C5F6BDC}"/>
                  </a:ext>
                </a:extLst>
              </p:cNvPr>
              <p:cNvSpPr txBox="1"/>
              <p:nvPr/>
            </p:nvSpPr>
            <p:spPr>
              <a:xfrm>
                <a:off x="1506501" y="2818353"/>
                <a:ext cx="12469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>
          <p:sp>
            <p:nvSpPr>
              <p:cNvPr id="33" name="תיבת טקסט 32">
                <a:extLst>
                  <a:ext uri="{FF2B5EF4-FFF2-40B4-BE49-F238E27FC236}">
                    <a16:creationId xmlns:a16="http://schemas.microsoft.com/office/drawing/2014/main" id="{B4EAC153-309D-2684-B74D-CC2B0C5F6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501" y="2818353"/>
                <a:ext cx="1246981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תיבת טקסט 34">
                <a:extLst>
                  <a:ext uri="{FF2B5EF4-FFF2-40B4-BE49-F238E27FC236}">
                    <a16:creationId xmlns:a16="http://schemas.microsoft.com/office/drawing/2014/main" id="{4757FC64-D21A-00F0-F204-5BE9E513EFC5}"/>
                  </a:ext>
                </a:extLst>
              </p:cNvPr>
              <p:cNvSpPr txBox="1"/>
              <p:nvPr/>
            </p:nvSpPr>
            <p:spPr>
              <a:xfrm>
                <a:off x="1505614" y="3190474"/>
                <a:ext cx="12469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>
          <p:sp>
            <p:nvSpPr>
              <p:cNvPr id="35" name="תיבת טקסט 34">
                <a:extLst>
                  <a:ext uri="{FF2B5EF4-FFF2-40B4-BE49-F238E27FC236}">
                    <a16:creationId xmlns:a16="http://schemas.microsoft.com/office/drawing/2014/main" id="{4757FC64-D21A-00F0-F204-5BE9E513E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614" y="3190474"/>
                <a:ext cx="1246981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תיבת טקסט 36">
                <a:extLst>
                  <a:ext uri="{FF2B5EF4-FFF2-40B4-BE49-F238E27FC236}">
                    <a16:creationId xmlns:a16="http://schemas.microsoft.com/office/drawing/2014/main" id="{1B0BE32E-EE7F-5E41-A72D-45450F87CF93}"/>
                  </a:ext>
                </a:extLst>
              </p:cNvPr>
              <p:cNvSpPr txBox="1"/>
              <p:nvPr/>
            </p:nvSpPr>
            <p:spPr>
              <a:xfrm>
                <a:off x="1506500" y="3546768"/>
                <a:ext cx="12469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>
          <p:sp>
            <p:nvSpPr>
              <p:cNvPr id="37" name="תיבת טקסט 36">
                <a:extLst>
                  <a:ext uri="{FF2B5EF4-FFF2-40B4-BE49-F238E27FC236}">
                    <a16:creationId xmlns:a16="http://schemas.microsoft.com/office/drawing/2014/main" id="{1B0BE32E-EE7F-5E41-A72D-45450F87C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500" y="3546768"/>
                <a:ext cx="1246981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9404DE8D-87F2-A4B7-4E2A-D0C9478EDE89}"/>
                  </a:ext>
                </a:extLst>
              </p:cNvPr>
              <p:cNvSpPr txBox="1"/>
              <p:nvPr/>
            </p:nvSpPr>
            <p:spPr>
              <a:xfrm>
                <a:off x="1505614" y="3948949"/>
                <a:ext cx="12469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9404DE8D-87F2-A4B7-4E2A-D0C9478ED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614" y="3948949"/>
                <a:ext cx="1246981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2314462C-52EE-7524-0D5F-91B98AD84FBA}"/>
                  </a:ext>
                </a:extLst>
              </p:cNvPr>
              <p:cNvSpPr txBox="1"/>
              <p:nvPr/>
            </p:nvSpPr>
            <p:spPr>
              <a:xfrm>
                <a:off x="1527669" y="4298226"/>
                <a:ext cx="12469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2314462C-52EE-7524-0D5F-91B98AD84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669" y="4298226"/>
                <a:ext cx="1246981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מלבן 41">
            <a:extLst>
              <a:ext uri="{FF2B5EF4-FFF2-40B4-BE49-F238E27FC236}">
                <a16:creationId xmlns:a16="http://schemas.microsoft.com/office/drawing/2014/main" id="{7E9DBF20-4355-FF68-4CBA-6D7E7965248A}"/>
              </a:ext>
            </a:extLst>
          </p:cNvPr>
          <p:cNvSpPr/>
          <p:nvPr/>
        </p:nvSpPr>
        <p:spPr>
          <a:xfrm>
            <a:off x="6213103" y="1367202"/>
            <a:ext cx="52357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ניתן לקרוא מגרף זה מידע רב! </a:t>
            </a:r>
          </a:p>
        </p:txBody>
      </p:sp>
      <p:sp>
        <p:nvSpPr>
          <p:cNvPr id="43" name="מגילה: אופקית 42">
            <a:extLst>
              <a:ext uri="{FF2B5EF4-FFF2-40B4-BE49-F238E27FC236}">
                <a16:creationId xmlns:a16="http://schemas.microsoft.com/office/drawing/2014/main" id="{147071DF-D80C-DAC3-A453-631C2FA3BD80}"/>
              </a:ext>
            </a:extLst>
          </p:cNvPr>
          <p:cNvSpPr/>
          <p:nvPr/>
        </p:nvSpPr>
        <p:spPr>
          <a:xfrm>
            <a:off x="777320" y="4644669"/>
            <a:ext cx="4621994" cy="1600181"/>
          </a:xfrm>
          <a:prstGeom prst="horizontalScroll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מלבן 46">
            <a:extLst>
              <a:ext uri="{FF2B5EF4-FFF2-40B4-BE49-F238E27FC236}">
                <a16:creationId xmlns:a16="http://schemas.microsoft.com/office/drawing/2014/main" id="{94B45A97-81E7-75C1-06DA-3A215C254397}"/>
              </a:ext>
            </a:extLst>
          </p:cNvPr>
          <p:cNvSpPr/>
          <p:nvPr/>
        </p:nvSpPr>
        <p:spPr>
          <a:xfrm>
            <a:off x="1142510" y="4860510"/>
            <a:ext cx="413767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לכל שעה מתאים ערך</a:t>
            </a:r>
          </a:p>
          <a:p>
            <a:pPr algn="ctr"/>
            <a:r>
              <a:rPr lang="he-IL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אחד ויחיד של טמפרטורה!</a:t>
            </a:r>
          </a:p>
        </p:txBody>
      </p:sp>
    </p:spTree>
    <p:extLst>
      <p:ext uri="{BB962C8B-B14F-4D97-AF65-F5344CB8AC3E}">
        <p14:creationId xmlns:p14="http://schemas.microsoft.com/office/powerpoint/2010/main" val="327640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2" grpId="0"/>
      <p:bldP spid="43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B4948739-D881-8A66-AF9B-D57C5D9196FD}"/>
              </a:ext>
            </a:extLst>
          </p:cNvPr>
          <p:cNvSpPr/>
          <p:nvPr/>
        </p:nvSpPr>
        <p:spPr>
          <a:xfrm>
            <a:off x="8209678" y="746649"/>
            <a:ext cx="31967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לתרשים שבשרטוט  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B2A1BA6-19E3-6E86-4711-F261348BA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387" y="1331424"/>
            <a:ext cx="5534025" cy="4295775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7347ABD1-27F7-F22B-A611-E0E03D7A84C4}"/>
              </a:ext>
            </a:extLst>
          </p:cNvPr>
          <p:cNvSpPr/>
          <p:nvPr/>
        </p:nvSpPr>
        <p:spPr>
          <a:xfrm>
            <a:off x="5034723" y="746648"/>
            <a:ext cx="34996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קוראים גרף הפונקציה.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E1B8926D-5A83-CF6D-6597-18248F921549}"/>
              </a:ext>
            </a:extLst>
          </p:cNvPr>
          <p:cNvSpPr/>
          <p:nvPr/>
        </p:nvSpPr>
        <p:spPr>
          <a:xfrm>
            <a:off x="513246" y="1182076"/>
            <a:ext cx="51491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הטמפרטורה היא פונקציה של זמן.</a:t>
            </a:r>
          </a:p>
        </p:txBody>
      </p:sp>
      <p:graphicFrame>
        <p:nvGraphicFramePr>
          <p:cNvPr id="7" name="טבלה 10">
            <a:extLst>
              <a:ext uri="{FF2B5EF4-FFF2-40B4-BE49-F238E27FC236}">
                <a16:creationId xmlns:a16="http://schemas.microsoft.com/office/drawing/2014/main" id="{3D50DDEC-71F6-B90C-C2B1-1BE376B71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150486"/>
              </p:ext>
            </p:extLst>
          </p:nvPr>
        </p:nvGraphicFramePr>
        <p:xfrm>
          <a:off x="1631044" y="1869466"/>
          <a:ext cx="2725057" cy="296672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739592">
                  <a:extLst>
                    <a:ext uri="{9D8B030D-6E8A-4147-A177-3AD203B41FA5}">
                      <a16:colId xmlns:a16="http://schemas.microsoft.com/office/drawing/2014/main" val="1905793318"/>
                    </a:ext>
                  </a:extLst>
                </a:gridCol>
                <a:gridCol w="985465">
                  <a:extLst>
                    <a:ext uri="{9D8B030D-6E8A-4147-A177-3AD203B41FA5}">
                      <a16:colId xmlns:a16="http://schemas.microsoft.com/office/drawing/2014/main" val="702075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19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483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018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554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698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765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676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508738"/>
                  </a:ext>
                </a:extLst>
              </a:tr>
            </a:tbl>
          </a:graphicData>
        </a:graphic>
      </p:graphicFrame>
      <p:sp>
        <p:nvSpPr>
          <p:cNvPr id="8" name="מלבן 7">
            <a:extLst>
              <a:ext uri="{FF2B5EF4-FFF2-40B4-BE49-F238E27FC236}">
                <a16:creationId xmlns:a16="http://schemas.microsoft.com/office/drawing/2014/main" id="{1D5AF487-3083-AE7D-DDA4-4E980C3C1594}"/>
              </a:ext>
            </a:extLst>
          </p:cNvPr>
          <p:cNvSpPr/>
          <p:nvPr/>
        </p:nvSpPr>
        <p:spPr>
          <a:xfrm>
            <a:off x="1658596" y="1754197"/>
            <a:ext cx="9829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השעה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FF881739-1F17-B3D8-312C-C4512458073C}"/>
              </a:ext>
            </a:extLst>
          </p:cNvPr>
          <p:cNvSpPr/>
          <p:nvPr/>
        </p:nvSpPr>
        <p:spPr>
          <a:xfrm>
            <a:off x="2621673" y="1754197"/>
            <a:ext cx="17299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הטמפרטורה</a:t>
            </a:r>
            <a:endParaRPr lang="he-IL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3709A64B-CB5E-429D-9614-4646F432E4CA}"/>
                  </a:ext>
                </a:extLst>
              </p:cNvPr>
              <p:cNvSpPr txBox="1"/>
              <p:nvPr/>
            </p:nvSpPr>
            <p:spPr>
              <a:xfrm>
                <a:off x="1481057" y="2217847"/>
                <a:ext cx="12469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08</m:t>
                          </m:r>
                        </m:e>
                        <m:sup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3709A64B-CB5E-429D-9614-4646F432E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57" y="2217847"/>
                <a:ext cx="124698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26DE1D2D-AA51-50D7-9057-57DE0DE550D3}"/>
                  </a:ext>
                </a:extLst>
              </p:cNvPr>
              <p:cNvSpPr txBox="1"/>
              <p:nvPr/>
            </p:nvSpPr>
            <p:spPr>
              <a:xfrm>
                <a:off x="1481057" y="2589059"/>
                <a:ext cx="12469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26DE1D2D-AA51-50D7-9057-57DE0DE55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57" y="2589059"/>
                <a:ext cx="124698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0ABBB34D-3B8A-8083-E036-DE62EAFA67E7}"/>
                  </a:ext>
                </a:extLst>
              </p:cNvPr>
              <p:cNvSpPr txBox="1"/>
              <p:nvPr/>
            </p:nvSpPr>
            <p:spPr>
              <a:xfrm>
                <a:off x="1481056" y="2956617"/>
                <a:ext cx="12469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0ABBB34D-3B8A-8083-E036-DE62EAFA6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56" y="2956617"/>
                <a:ext cx="124698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022F829A-7A84-45A9-C41C-846D807C755E}"/>
                  </a:ext>
                </a:extLst>
              </p:cNvPr>
              <p:cNvSpPr txBox="1"/>
              <p:nvPr/>
            </p:nvSpPr>
            <p:spPr>
              <a:xfrm>
                <a:off x="1481056" y="3337599"/>
                <a:ext cx="12469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  <m:sup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022F829A-7A84-45A9-C41C-846D807C7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56" y="3337599"/>
                <a:ext cx="124698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DF793646-9522-FAAB-5D56-8ECF567CF498}"/>
                  </a:ext>
                </a:extLst>
              </p:cNvPr>
              <p:cNvSpPr txBox="1"/>
              <p:nvPr/>
            </p:nvSpPr>
            <p:spPr>
              <a:xfrm>
                <a:off x="1481055" y="3712622"/>
                <a:ext cx="12469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DF793646-9522-FAAB-5D56-8ECF567CF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55" y="3712622"/>
                <a:ext cx="124698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3EE08043-0727-AC70-8F9E-3201AA86A591}"/>
                  </a:ext>
                </a:extLst>
              </p:cNvPr>
              <p:cNvSpPr txBox="1"/>
              <p:nvPr/>
            </p:nvSpPr>
            <p:spPr>
              <a:xfrm>
                <a:off x="1481054" y="4098356"/>
                <a:ext cx="12469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  <m:sup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3EE08043-0727-AC70-8F9E-3201AA86A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54" y="4098356"/>
                <a:ext cx="124698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70C57233-E7E8-5713-156F-D8B719587323}"/>
                  </a:ext>
                </a:extLst>
              </p:cNvPr>
              <p:cNvSpPr txBox="1"/>
              <p:nvPr/>
            </p:nvSpPr>
            <p:spPr>
              <a:xfrm>
                <a:off x="1481054" y="4447633"/>
                <a:ext cx="12469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  <m:sup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70C57233-E7E8-5713-156F-D8B719587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54" y="4447633"/>
                <a:ext cx="1246981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EB1342E8-77F6-9E8C-24CF-EE3948815924}"/>
                  </a:ext>
                </a:extLst>
              </p:cNvPr>
              <p:cNvSpPr txBox="1"/>
              <p:nvPr/>
            </p:nvSpPr>
            <p:spPr>
              <a:xfrm>
                <a:off x="2497101" y="2186103"/>
                <a:ext cx="12469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EB1342E8-77F6-9E8C-24CF-EE3948815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101" y="2186103"/>
                <a:ext cx="1246981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תיבת טקסט 17">
                <a:extLst>
                  <a:ext uri="{FF2B5EF4-FFF2-40B4-BE49-F238E27FC236}">
                    <a16:creationId xmlns:a16="http://schemas.microsoft.com/office/drawing/2014/main" id="{274D6099-B2B3-EB9B-4470-2DF6EB16E05F}"/>
                  </a:ext>
                </a:extLst>
              </p:cNvPr>
              <p:cNvSpPr txBox="1"/>
              <p:nvPr/>
            </p:nvSpPr>
            <p:spPr>
              <a:xfrm>
                <a:off x="2518269" y="2578438"/>
                <a:ext cx="12469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>
          <p:sp>
            <p:nvSpPr>
              <p:cNvPr id="18" name="תיבת טקסט 17">
                <a:extLst>
                  <a:ext uri="{FF2B5EF4-FFF2-40B4-BE49-F238E27FC236}">
                    <a16:creationId xmlns:a16="http://schemas.microsoft.com/office/drawing/2014/main" id="{274D6099-B2B3-EB9B-4470-2DF6EB16E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269" y="2578438"/>
                <a:ext cx="1246981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FCCE29BE-8B88-6369-E898-2BA71F652034}"/>
                  </a:ext>
                </a:extLst>
              </p:cNvPr>
              <p:cNvSpPr txBox="1"/>
              <p:nvPr/>
            </p:nvSpPr>
            <p:spPr>
              <a:xfrm>
                <a:off x="2497101" y="2981388"/>
                <a:ext cx="12469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FCCE29BE-8B88-6369-E898-2BA71F652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101" y="2981388"/>
                <a:ext cx="1246981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22993605-E359-AD0E-ADF8-FA7285278B81}"/>
                  </a:ext>
                </a:extLst>
              </p:cNvPr>
              <p:cNvSpPr txBox="1"/>
              <p:nvPr/>
            </p:nvSpPr>
            <p:spPr>
              <a:xfrm>
                <a:off x="2496214" y="3353509"/>
                <a:ext cx="12469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22993605-E359-AD0E-ADF8-FA7285278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214" y="3353509"/>
                <a:ext cx="1246981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C7F4C059-3049-60E4-9A8A-81AF20AEC3B4}"/>
                  </a:ext>
                </a:extLst>
              </p:cNvPr>
              <p:cNvSpPr txBox="1"/>
              <p:nvPr/>
            </p:nvSpPr>
            <p:spPr>
              <a:xfrm>
                <a:off x="2497100" y="3709803"/>
                <a:ext cx="12469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C7F4C059-3049-60E4-9A8A-81AF20AEC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100" y="3709803"/>
                <a:ext cx="1246981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3557B589-2AF6-E7FF-1271-0FB1BB3E8D7C}"/>
                  </a:ext>
                </a:extLst>
              </p:cNvPr>
              <p:cNvSpPr txBox="1"/>
              <p:nvPr/>
            </p:nvSpPr>
            <p:spPr>
              <a:xfrm>
                <a:off x="2496214" y="4111984"/>
                <a:ext cx="12469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3557B589-2AF6-E7FF-1271-0FB1BB3E8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214" y="4111984"/>
                <a:ext cx="1246981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733760D5-C047-CC65-A27C-B858EA3ADF40}"/>
                  </a:ext>
                </a:extLst>
              </p:cNvPr>
              <p:cNvSpPr txBox="1"/>
              <p:nvPr/>
            </p:nvSpPr>
            <p:spPr>
              <a:xfrm>
                <a:off x="2518269" y="4461261"/>
                <a:ext cx="12469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733760D5-C047-CC65-A27C-B858EA3AD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269" y="4461261"/>
                <a:ext cx="1246981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מלבן 23">
            <a:extLst>
              <a:ext uri="{FF2B5EF4-FFF2-40B4-BE49-F238E27FC236}">
                <a16:creationId xmlns:a16="http://schemas.microsoft.com/office/drawing/2014/main" id="{738CED7B-D794-4363-F441-A71967A321DF}"/>
              </a:ext>
            </a:extLst>
          </p:cNvPr>
          <p:cNvSpPr/>
          <p:nvPr/>
        </p:nvSpPr>
        <p:spPr>
          <a:xfrm>
            <a:off x="1916044" y="1686506"/>
            <a:ext cx="441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</a:t>
            </a:r>
            <a:endParaRPr lang="he-IL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CC0BC161-354D-A595-C137-A430DA8A3250}"/>
              </a:ext>
            </a:extLst>
          </p:cNvPr>
          <p:cNvSpPr/>
          <p:nvPr/>
        </p:nvSpPr>
        <p:spPr>
          <a:xfrm>
            <a:off x="3274095" y="1638405"/>
            <a:ext cx="4251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</a:t>
            </a:r>
            <a:endParaRPr lang="he-IL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8" name="מגילה: אופקית 27">
            <a:extLst>
              <a:ext uri="{FF2B5EF4-FFF2-40B4-BE49-F238E27FC236}">
                <a16:creationId xmlns:a16="http://schemas.microsoft.com/office/drawing/2014/main" id="{9643A727-23C2-4847-3C95-92E3BDF60662}"/>
              </a:ext>
            </a:extLst>
          </p:cNvPr>
          <p:cNvSpPr/>
          <p:nvPr/>
        </p:nvSpPr>
        <p:spPr>
          <a:xfrm>
            <a:off x="718457" y="4688776"/>
            <a:ext cx="4855029" cy="1649275"/>
          </a:xfrm>
          <a:prstGeom prst="horizontalScroll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44DD72A1-B364-D7DC-9C7D-A6B68F7B9F95}"/>
              </a:ext>
            </a:extLst>
          </p:cNvPr>
          <p:cNvSpPr/>
          <p:nvPr/>
        </p:nvSpPr>
        <p:spPr>
          <a:xfrm>
            <a:off x="617761" y="4941393"/>
            <a:ext cx="47516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he-IL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".</a:t>
            </a:r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 </a:t>
            </a:r>
            <a:r>
              <a:rPr lang="he-IL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השעות נקראות "ערכי ה-</a:t>
            </a: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47688368-7EF1-05EF-A091-CFD47EF63BF4}"/>
              </a:ext>
            </a:extLst>
          </p:cNvPr>
          <p:cNvSpPr/>
          <p:nvPr/>
        </p:nvSpPr>
        <p:spPr>
          <a:xfrm>
            <a:off x="540817" y="5474923"/>
            <a:ext cx="48285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he-IL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".</a:t>
            </a:r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 </a:t>
            </a:r>
            <a:r>
              <a:rPr lang="he-IL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המעלות נקראות "ערכי ה-</a:t>
            </a:r>
          </a:p>
        </p:txBody>
      </p:sp>
    </p:spTree>
    <p:extLst>
      <p:ext uri="{BB962C8B-B14F-4D97-AF65-F5344CB8AC3E}">
        <p14:creationId xmlns:p14="http://schemas.microsoft.com/office/powerpoint/2010/main" val="79075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8" grpId="1"/>
      <p:bldP spid="9" grpId="0"/>
      <p:bldP spid="9" grpId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8" grpId="0" animBg="1"/>
      <p:bldP spid="2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9F3B18A4-CC4C-FECD-7F86-0864A3BF5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444" y="700053"/>
            <a:ext cx="5534025" cy="4295775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73C081A2-A0C9-0E29-6F47-EC149F894125}"/>
              </a:ext>
            </a:extLst>
          </p:cNvPr>
          <p:cNvSpPr/>
          <p:nvPr/>
        </p:nvSpPr>
        <p:spPr>
          <a:xfrm>
            <a:off x="1640045" y="640077"/>
            <a:ext cx="43123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</a:t>
            </a:r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מוצגת כאן תלות של ערכי 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D031F6CE-D7E7-3127-E2AB-237D2A7C4BA0}"/>
              </a:ext>
            </a:extLst>
          </p:cNvPr>
          <p:cNvSpPr/>
          <p:nvPr/>
        </p:nvSpPr>
        <p:spPr>
          <a:xfrm>
            <a:off x="3977573" y="1090413"/>
            <a:ext cx="1943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בערכי ה- 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765D3CDC-7E17-2DCB-3577-2F8F10E4327D}"/>
              </a:ext>
            </a:extLst>
          </p:cNvPr>
          <p:cNvSpPr/>
          <p:nvPr/>
        </p:nvSpPr>
        <p:spPr>
          <a:xfrm>
            <a:off x="1527048" y="1754316"/>
            <a:ext cx="44470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כלומר : כל בחירת ערך של 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488D803F-79D2-2651-DB47-99C97CDCF351}"/>
              </a:ext>
            </a:extLst>
          </p:cNvPr>
          <p:cNvSpPr/>
          <p:nvPr/>
        </p:nvSpPr>
        <p:spPr>
          <a:xfrm>
            <a:off x="1078995" y="2204652"/>
            <a:ext cx="48734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</a:t>
            </a:r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קובעת ערך מספרי יחיד עבור 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BE70A7B0-13B4-086F-60B9-BC185A553A89}"/>
              </a:ext>
            </a:extLst>
          </p:cNvPr>
          <p:cNvSpPr/>
          <p:nvPr/>
        </p:nvSpPr>
        <p:spPr>
          <a:xfrm>
            <a:off x="3392478" y="2926361"/>
            <a:ext cx="25282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במילים אחרות :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8FCE83CE-B741-FDC4-471C-C30542F37A8C}"/>
              </a:ext>
            </a:extLst>
          </p:cNvPr>
          <p:cNvSpPr/>
          <p:nvPr/>
        </p:nvSpPr>
        <p:spPr>
          <a:xfrm>
            <a:off x="2321672" y="3393354"/>
            <a:ext cx="35990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</a:t>
            </a:r>
            <a:r>
              <a:rPr lang="he-IL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 </a:t>
            </a:r>
            <a:r>
              <a:rPr lang="he-IL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הוא פונקציה של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0AC92FA0-5A45-86C5-F00C-9E03D23F7A68}"/>
              </a:ext>
            </a:extLst>
          </p:cNvPr>
          <p:cNvSpPr/>
          <p:nvPr/>
        </p:nvSpPr>
        <p:spPr>
          <a:xfrm>
            <a:off x="4451713" y="4152773"/>
            <a:ext cx="1500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לדוגמא :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13724018-24DA-716B-F036-56E520F565C2}"/>
              </a:ext>
            </a:extLst>
          </p:cNvPr>
          <p:cNvSpPr/>
          <p:nvPr/>
        </p:nvSpPr>
        <p:spPr>
          <a:xfrm>
            <a:off x="640588" y="4740925"/>
            <a:ext cx="53335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כלומר בשעה 11:00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X=</a:t>
            </a:r>
            <a:r>
              <a:rPr lang="he-IL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כאשר 11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מלבן 17">
                <a:extLst>
                  <a:ext uri="{FF2B5EF4-FFF2-40B4-BE49-F238E27FC236}">
                    <a16:creationId xmlns:a16="http://schemas.microsoft.com/office/drawing/2014/main" id="{EE659395-9A4E-F9E5-7DDA-D46231670842}"/>
                  </a:ext>
                </a:extLst>
              </p:cNvPr>
              <p:cNvSpPr/>
              <p:nvPr/>
            </p:nvSpPr>
            <p:spPr>
              <a:xfrm>
                <a:off x="2730900" y="5263994"/>
                <a:ext cx="3691392" cy="5959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he-IL" sz="32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he-IL" sz="3200" b="1" i="1" u="none" strike="noStrike" kern="1200" cap="none" spc="0" normalizeH="0" baseline="0" noProof="0" smtClean="0">
                            <a:ln w="9525">
                              <a:solidFill>
                                <a:prstClr val="white"/>
                              </a:solidFill>
                              <a:prstDash val="solid"/>
                            </a:ln>
                            <a:solidFill>
                              <a:prstClr val="black"/>
                            </a:solidFill>
                            <a:effectLst>
                              <a:outerShdw blurRad="12700" dist="38100" dir="2700000" algn="tl" rotWithShape="0">
                                <a:prstClr val="white">
                                  <a:lumMod val="5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kumimoji="0" lang="he-IL" sz="3200" b="1" i="1" u="none" strike="noStrike" kern="1200" cap="none" spc="0" normalizeH="0" baseline="0" noProof="0" smtClean="0">
                            <a:ln w="9525">
                              <a:solidFill>
                                <a:prstClr val="white"/>
                              </a:solidFill>
                              <a:prstDash val="solid"/>
                            </a:ln>
                            <a:solidFill>
                              <a:prstClr val="black"/>
                            </a:solidFill>
                            <a:effectLst>
                              <a:outerShdw blurRad="12700" dist="38100" dir="2700000" algn="tl" rotWithShape="0">
                                <a:prstClr val="white">
                                  <a:lumMod val="5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𝟑</m:t>
                        </m:r>
                      </m:e>
                      <m:sup>
                        <m:r>
                          <a:rPr kumimoji="0" lang="he-IL" sz="3200" b="1" i="1" u="none" strike="noStrike" kern="1200" cap="none" spc="0" normalizeH="0" baseline="0" noProof="0" smtClean="0">
                            <a:ln w="9525">
                              <a:solidFill>
                                <a:prstClr val="white"/>
                              </a:solidFill>
                              <a:prstDash val="solid"/>
                            </a:ln>
                            <a:solidFill>
                              <a:prstClr val="black"/>
                            </a:solidFill>
                            <a:effectLst>
                              <a:outerShdw blurRad="12700" dist="38100" dir="2700000" algn="tl" rotWithShape="0">
                                <a:prstClr val="white">
                                  <a:lumMod val="5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𝟎</m:t>
                        </m:r>
                      </m:sup>
                    </m:sSup>
                    <m:r>
                      <a:rPr kumimoji="0" lang="he-IL" sz="3200" b="1" i="1" u="none" strike="noStrike" kern="1200" cap="none" spc="0" normalizeH="0" baseline="0" noProof="0" smtClean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</m:oMath>
                </a14:m>
                <a:r>
                  <a:rPr lang="he-IL" sz="32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כלומר</a:t>
                </a:r>
                <a:r>
                  <a:rPr lang="en-US" sz="32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,y=</a:t>
                </a:r>
                <a:r>
                  <a:rPr lang="he-IL" sz="32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3</a:t>
                </a:r>
                <a:endParaRPr lang="he-IL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8" name="מלבן 17">
                <a:extLst>
                  <a:ext uri="{FF2B5EF4-FFF2-40B4-BE49-F238E27FC236}">
                    <a16:creationId xmlns:a16="http://schemas.microsoft.com/office/drawing/2014/main" id="{EE659395-9A4E-F9E5-7DDA-D46231670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900" y="5263994"/>
                <a:ext cx="3691392" cy="5959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45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4" grpId="0"/>
      <p:bldP spid="16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124</TotalTime>
  <Words>154</Words>
  <Application>Microsoft Office PowerPoint</Application>
  <PresentationFormat>מסך רחב</PresentationFormat>
  <Paragraphs>59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9" baseType="lpstr">
      <vt:lpstr>Arial</vt:lpstr>
      <vt:lpstr>Cambria Math</vt:lpstr>
      <vt:lpstr>Garamond</vt:lpstr>
      <vt:lpstr>אורגני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לירון דוד</dc:creator>
  <cp:lastModifiedBy>לירון דוד</cp:lastModifiedBy>
  <cp:revision>1</cp:revision>
  <dcterms:created xsi:type="dcterms:W3CDTF">2022-09-10T15:02:04Z</dcterms:created>
  <dcterms:modified xsi:type="dcterms:W3CDTF">2022-09-10T17:06:56Z</dcterms:modified>
</cp:coreProperties>
</file>