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09E18D45-BC70-8E76-B60C-A876E3FFB9EB}"/>
              </a:ext>
            </a:extLst>
          </p:cNvPr>
          <p:cNvSpPr/>
          <p:nvPr/>
        </p:nvSpPr>
        <p:spPr>
          <a:xfrm>
            <a:off x="3502885" y="1998506"/>
            <a:ext cx="462017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15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חוקיות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F3DE22F-8B6C-4EDA-A7C2-CB9C67EAEC43}"/>
              </a:ext>
            </a:extLst>
          </p:cNvPr>
          <p:cNvSpPr/>
          <p:nvPr/>
        </p:nvSpPr>
        <p:spPr>
          <a:xfrm>
            <a:off x="737647" y="5569021"/>
            <a:ext cx="2808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27170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25129287-7CBD-BB9C-E55F-882322FD51F0}"/>
              </a:ext>
            </a:extLst>
          </p:cNvPr>
          <p:cNvSpPr/>
          <p:nvPr/>
        </p:nvSpPr>
        <p:spPr>
          <a:xfrm>
            <a:off x="3576981" y="371471"/>
            <a:ext cx="83984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לפניכם חמישה איברים ראשונים של סדרת מספרים :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1A2E89E-3A99-9E7B-DD8B-663803EEC106}"/>
              </a:ext>
            </a:extLst>
          </p:cNvPr>
          <p:cNvSpPr/>
          <p:nvPr/>
        </p:nvSpPr>
        <p:spPr>
          <a:xfrm>
            <a:off x="2162725" y="855025"/>
            <a:ext cx="315663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dirty="0">
                <a:ln/>
                <a:solidFill>
                  <a:schemeClr val="accent4"/>
                </a:solidFill>
              </a:rPr>
              <a:t>2, 7, 12, 17, 22, …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F113FD80-A22C-9867-A1AE-39FB449437CB}"/>
              </a:ext>
            </a:extLst>
          </p:cNvPr>
          <p:cNvSpPr/>
          <p:nvPr/>
        </p:nvSpPr>
        <p:spPr>
          <a:xfrm>
            <a:off x="4984144" y="1548132"/>
            <a:ext cx="6853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dirty="0">
                <a:ln/>
                <a:solidFill>
                  <a:schemeClr val="accent4"/>
                </a:solidFill>
              </a:rPr>
              <a:t>א.  מהו הקשר המתמטי בין כל שני איברים?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83CBD5D-ACBE-4533-3DB7-8654A4B65755}"/>
              </a:ext>
            </a:extLst>
          </p:cNvPr>
          <p:cNvSpPr/>
          <p:nvPr/>
        </p:nvSpPr>
        <p:spPr>
          <a:xfrm>
            <a:off x="3888342" y="2367657"/>
            <a:ext cx="74735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הקשר הוא : כל איבר בסדרה גדול מקודמו ב- 5.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32F565E7-5A8B-D3B5-2101-BCAF8C861CDC}"/>
              </a:ext>
            </a:extLst>
          </p:cNvPr>
          <p:cNvSpPr/>
          <p:nvPr/>
        </p:nvSpPr>
        <p:spPr>
          <a:xfrm>
            <a:off x="6505393" y="3878628"/>
            <a:ext cx="53319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ב.  מצאו את האיבר ה- 8 בסדרה.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D6E01F9C-567B-4243-D63D-06A2C84B14D7}"/>
              </a:ext>
            </a:extLst>
          </p:cNvPr>
          <p:cNvSpPr/>
          <p:nvPr/>
        </p:nvSpPr>
        <p:spPr>
          <a:xfrm>
            <a:off x="5843688" y="4674951"/>
            <a:ext cx="27975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dirty="0">
                <a:ln/>
                <a:solidFill>
                  <a:schemeClr val="accent4"/>
                </a:solidFill>
              </a:rPr>
              <a:t>2, 7, 12, 17, 22, 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7BB441D8-92A3-8BA0-7110-048F74FC0C3F}"/>
              </a:ext>
            </a:extLst>
          </p:cNvPr>
          <p:cNvSpPr/>
          <p:nvPr/>
        </p:nvSpPr>
        <p:spPr>
          <a:xfrm>
            <a:off x="8536743" y="4674951"/>
            <a:ext cx="6864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cap="none" spc="0" dirty="0">
                <a:ln/>
                <a:solidFill>
                  <a:schemeClr val="accent4"/>
                </a:solidFill>
                <a:effectLst/>
              </a:rPr>
              <a:t>27,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B86247CA-B1DB-ADA0-E755-4A4F27BC348B}"/>
              </a:ext>
            </a:extLst>
          </p:cNvPr>
          <p:cNvSpPr/>
          <p:nvPr/>
        </p:nvSpPr>
        <p:spPr>
          <a:xfrm>
            <a:off x="9223148" y="4685525"/>
            <a:ext cx="6864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cap="none" spc="0" dirty="0">
                <a:ln/>
                <a:solidFill>
                  <a:schemeClr val="accent4"/>
                </a:solidFill>
                <a:effectLst/>
              </a:rPr>
              <a:t>32,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E6FC4985-5564-3CD0-E8AC-32C0B055AA71}"/>
              </a:ext>
            </a:extLst>
          </p:cNvPr>
          <p:cNvSpPr/>
          <p:nvPr/>
        </p:nvSpPr>
        <p:spPr>
          <a:xfrm>
            <a:off x="9909553" y="4708511"/>
            <a:ext cx="10454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cap="none" spc="0" dirty="0">
                <a:ln/>
                <a:solidFill>
                  <a:schemeClr val="accent4"/>
                </a:solidFill>
                <a:effectLst/>
              </a:rPr>
              <a:t>37,…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D11CD098-1D2D-4393-5807-EAB63097EC5D}"/>
              </a:ext>
            </a:extLst>
          </p:cNvPr>
          <p:cNvSpPr/>
          <p:nvPr/>
        </p:nvSpPr>
        <p:spPr>
          <a:xfrm>
            <a:off x="6358261" y="5448448"/>
            <a:ext cx="50433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האיבר השמיני בסדרה הוא : 37</a:t>
            </a:r>
          </a:p>
        </p:txBody>
      </p:sp>
    </p:spTree>
    <p:extLst>
      <p:ext uri="{BB962C8B-B14F-4D97-AF65-F5344CB8AC3E}">
        <p14:creationId xmlns:p14="http://schemas.microsoft.com/office/powerpoint/2010/main" val="165807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25129287-7CBD-BB9C-E55F-882322FD51F0}"/>
              </a:ext>
            </a:extLst>
          </p:cNvPr>
          <p:cNvSpPr/>
          <p:nvPr/>
        </p:nvSpPr>
        <p:spPr>
          <a:xfrm>
            <a:off x="3408768" y="413929"/>
            <a:ext cx="83984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לפניכם חמישה איברים ראשונים של סדרת מספרים :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1A2E89E-3A99-9E7B-DD8B-663803EEC106}"/>
              </a:ext>
            </a:extLst>
          </p:cNvPr>
          <p:cNvSpPr/>
          <p:nvPr/>
        </p:nvSpPr>
        <p:spPr>
          <a:xfrm>
            <a:off x="1705441" y="899538"/>
            <a:ext cx="315663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dirty="0">
                <a:ln/>
                <a:solidFill>
                  <a:schemeClr val="accent4"/>
                </a:solidFill>
              </a:rPr>
              <a:t>2, 7, 12, 17, 22, …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815D320E-0DB4-1441-1905-E4AA6D2C997C}"/>
              </a:ext>
            </a:extLst>
          </p:cNvPr>
          <p:cNvSpPr/>
          <p:nvPr/>
        </p:nvSpPr>
        <p:spPr>
          <a:xfrm>
            <a:off x="7715681" y="1422758"/>
            <a:ext cx="40046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ג.  מהי החוקיות בסדרה?</a:t>
            </a:r>
          </a:p>
        </p:txBody>
      </p:sp>
      <p:graphicFrame>
        <p:nvGraphicFramePr>
          <p:cNvPr id="13" name="טבלה 13">
            <a:extLst>
              <a:ext uri="{FF2B5EF4-FFF2-40B4-BE49-F238E27FC236}">
                <a16:creationId xmlns:a16="http://schemas.microsoft.com/office/drawing/2014/main" id="{03BE5B33-1ABA-CE66-DC80-3C4C6C4D0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675384"/>
              </p:ext>
            </p:extLst>
          </p:nvPr>
        </p:nvGraphicFramePr>
        <p:xfrm>
          <a:off x="351914" y="1678923"/>
          <a:ext cx="6390717" cy="4726885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469572">
                  <a:extLst>
                    <a:ext uri="{9D8B030D-6E8A-4147-A177-3AD203B41FA5}">
                      <a16:colId xmlns:a16="http://schemas.microsoft.com/office/drawing/2014/main" val="1674064798"/>
                    </a:ext>
                  </a:extLst>
                </a:gridCol>
                <a:gridCol w="2416628">
                  <a:extLst>
                    <a:ext uri="{9D8B030D-6E8A-4147-A177-3AD203B41FA5}">
                      <a16:colId xmlns:a16="http://schemas.microsoft.com/office/drawing/2014/main" val="1534792448"/>
                    </a:ext>
                  </a:extLst>
                </a:gridCol>
                <a:gridCol w="1539260">
                  <a:extLst>
                    <a:ext uri="{9D8B030D-6E8A-4147-A177-3AD203B41FA5}">
                      <a16:colId xmlns:a16="http://schemas.microsoft.com/office/drawing/2014/main" val="753019313"/>
                    </a:ext>
                  </a:extLst>
                </a:gridCol>
                <a:gridCol w="965257">
                  <a:extLst>
                    <a:ext uri="{9D8B030D-6E8A-4147-A177-3AD203B41FA5}">
                      <a16:colId xmlns:a16="http://schemas.microsoft.com/office/drawing/2014/main" val="4274100298"/>
                    </a:ext>
                  </a:extLst>
                </a:gridCol>
              </a:tblGrid>
              <a:tr h="533367"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תשובה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תרגיל / ביטוי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כמות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/>
                        <a:t>n</a:t>
                      </a:r>
                      <a:r>
                        <a:rPr lang="he-IL" dirty="0"/>
                        <a:t> (מיקום)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04771"/>
                  </a:ext>
                </a:extLst>
              </a:tr>
              <a:tr h="65886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934091"/>
                  </a:ext>
                </a:extLst>
              </a:tr>
              <a:tr h="65886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284377"/>
                  </a:ext>
                </a:extLst>
              </a:tr>
              <a:tr h="65886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62241"/>
                  </a:ext>
                </a:extLst>
              </a:tr>
              <a:tr h="65886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287327"/>
                  </a:ext>
                </a:extLst>
              </a:tr>
              <a:tr h="65886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462199"/>
                  </a:ext>
                </a:extLst>
              </a:tr>
              <a:tr h="381723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681433"/>
                  </a:ext>
                </a:extLst>
              </a:tr>
            </a:tbl>
          </a:graphicData>
        </a:graphic>
      </p:graphicFrame>
      <p:sp>
        <p:nvSpPr>
          <p:cNvPr id="15" name="מלבן 14">
            <a:extLst>
              <a:ext uri="{FF2B5EF4-FFF2-40B4-BE49-F238E27FC236}">
                <a16:creationId xmlns:a16="http://schemas.microsoft.com/office/drawing/2014/main" id="{57C36126-B713-1482-F442-5154180D5CF8}"/>
              </a:ext>
            </a:extLst>
          </p:cNvPr>
          <p:cNvSpPr/>
          <p:nvPr/>
        </p:nvSpPr>
        <p:spPr>
          <a:xfrm>
            <a:off x="596432" y="3157157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79361E20-F22B-24D0-AEB1-CC92F2D56AC3}"/>
              </a:ext>
            </a:extLst>
          </p:cNvPr>
          <p:cNvSpPr/>
          <p:nvPr/>
        </p:nvSpPr>
        <p:spPr>
          <a:xfrm>
            <a:off x="596432" y="3819347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4E5CFDB9-8F22-E943-2F91-4C657E2B694C}"/>
              </a:ext>
            </a:extLst>
          </p:cNvPr>
          <p:cNvSpPr/>
          <p:nvPr/>
        </p:nvSpPr>
        <p:spPr>
          <a:xfrm>
            <a:off x="596432" y="4467612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4</a:t>
            </a: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5A2F99C2-6629-1D64-920C-B5E025A32338}"/>
              </a:ext>
            </a:extLst>
          </p:cNvPr>
          <p:cNvSpPr/>
          <p:nvPr/>
        </p:nvSpPr>
        <p:spPr>
          <a:xfrm>
            <a:off x="603665" y="5166842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5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9E32294B-67A1-612B-C067-4F0C3A9D8199}"/>
              </a:ext>
            </a:extLst>
          </p:cNvPr>
          <p:cNvSpPr/>
          <p:nvPr/>
        </p:nvSpPr>
        <p:spPr>
          <a:xfrm>
            <a:off x="603665" y="2501930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1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C8E05353-76DA-3897-244E-E5426A223CAB}"/>
              </a:ext>
            </a:extLst>
          </p:cNvPr>
          <p:cNvSpPr/>
          <p:nvPr/>
        </p:nvSpPr>
        <p:spPr>
          <a:xfrm>
            <a:off x="499717" y="5713060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cap="none" spc="0" dirty="0">
                <a:ln/>
                <a:solidFill>
                  <a:schemeClr val="accent4"/>
                </a:solidFill>
                <a:effectLst/>
              </a:rPr>
              <a:t>n</a:t>
            </a:r>
            <a:endParaRPr lang="he-IL" sz="32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52147EA5-3CA2-DC90-5BC5-16A8BA4B7682}"/>
              </a:ext>
            </a:extLst>
          </p:cNvPr>
          <p:cNvSpPr/>
          <p:nvPr/>
        </p:nvSpPr>
        <p:spPr>
          <a:xfrm>
            <a:off x="1400011" y="2534903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B2E8B98B-4838-3481-77B6-11D822224809}"/>
              </a:ext>
            </a:extLst>
          </p:cNvPr>
          <p:cNvSpPr/>
          <p:nvPr/>
        </p:nvSpPr>
        <p:spPr>
          <a:xfrm>
            <a:off x="1400011" y="3197093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7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ACECDE9-856A-B988-03D6-32532AC27B08}"/>
              </a:ext>
            </a:extLst>
          </p:cNvPr>
          <p:cNvSpPr/>
          <p:nvPr/>
        </p:nvSpPr>
        <p:spPr>
          <a:xfrm>
            <a:off x="1262622" y="3859283"/>
            <a:ext cx="6559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12</a:t>
            </a: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3BCF9B94-5A74-E5D3-2090-24378639DF94}"/>
              </a:ext>
            </a:extLst>
          </p:cNvPr>
          <p:cNvSpPr/>
          <p:nvPr/>
        </p:nvSpPr>
        <p:spPr>
          <a:xfrm>
            <a:off x="1242981" y="4557942"/>
            <a:ext cx="6559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17</a:t>
            </a:r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FB75859E-934B-F72F-5963-9911E624EA72}"/>
              </a:ext>
            </a:extLst>
          </p:cNvPr>
          <p:cNvSpPr/>
          <p:nvPr/>
        </p:nvSpPr>
        <p:spPr>
          <a:xfrm>
            <a:off x="1242981" y="5183516"/>
            <a:ext cx="6559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22</a:t>
            </a:r>
          </a:p>
        </p:txBody>
      </p:sp>
      <p:sp>
        <p:nvSpPr>
          <p:cNvPr id="26" name="חץ: מעוקל למטה 25">
            <a:extLst>
              <a:ext uri="{FF2B5EF4-FFF2-40B4-BE49-F238E27FC236}">
                <a16:creationId xmlns:a16="http://schemas.microsoft.com/office/drawing/2014/main" id="{B352B4B8-8E40-9D95-AF9E-9CD0C02248CE}"/>
              </a:ext>
            </a:extLst>
          </p:cNvPr>
          <p:cNvSpPr/>
          <p:nvPr/>
        </p:nvSpPr>
        <p:spPr>
          <a:xfrm rot="5610135">
            <a:off x="1779557" y="2899112"/>
            <a:ext cx="540623" cy="382984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200">
              <a:solidFill>
                <a:schemeClr val="tx1"/>
              </a:solidFill>
            </a:endParaRPr>
          </a:p>
        </p:txBody>
      </p:sp>
      <p:sp>
        <p:nvSpPr>
          <p:cNvPr id="27" name="חץ: מעוקל למטה 26">
            <a:extLst>
              <a:ext uri="{FF2B5EF4-FFF2-40B4-BE49-F238E27FC236}">
                <a16:creationId xmlns:a16="http://schemas.microsoft.com/office/drawing/2014/main" id="{A14E665F-CF17-F416-9493-36C17195B490}"/>
              </a:ext>
            </a:extLst>
          </p:cNvPr>
          <p:cNvSpPr/>
          <p:nvPr/>
        </p:nvSpPr>
        <p:spPr>
          <a:xfrm rot="5610135">
            <a:off x="1764058" y="3600688"/>
            <a:ext cx="540623" cy="382984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200">
              <a:solidFill>
                <a:schemeClr val="tx1"/>
              </a:solidFill>
            </a:endParaRPr>
          </a:p>
        </p:txBody>
      </p:sp>
      <p:sp>
        <p:nvSpPr>
          <p:cNvPr id="28" name="חץ: מעוקל למטה 27">
            <a:extLst>
              <a:ext uri="{FF2B5EF4-FFF2-40B4-BE49-F238E27FC236}">
                <a16:creationId xmlns:a16="http://schemas.microsoft.com/office/drawing/2014/main" id="{4A6AC24C-B8C9-791F-07F3-A77695AC9469}"/>
              </a:ext>
            </a:extLst>
          </p:cNvPr>
          <p:cNvSpPr/>
          <p:nvPr/>
        </p:nvSpPr>
        <p:spPr>
          <a:xfrm rot="5610135">
            <a:off x="1754614" y="4309261"/>
            <a:ext cx="540623" cy="382984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200">
              <a:solidFill>
                <a:schemeClr val="tx1"/>
              </a:solidFill>
            </a:endParaRPr>
          </a:p>
        </p:txBody>
      </p:sp>
      <p:sp>
        <p:nvSpPr>
          <p:cNvPr id="29" name="חץ: מעוקל למטה 28">
            <a:extLst>
              <a:ext uri="{FF2B5EF4-FFF2-40B4-BE49-F238E27FC236}">
                <a16:creationId xmlns:a16="http://schemas.microsoft.com/office/drawing/2014/main" id="{1E1C3AB4-B857-AD7E-34E6-D417984D017C}"/>
              </a:ext>
            </a:extLst>
          </p:cNvPr>
          <p:cNvSpPr/>
          <p:nvPr/>
        </p:nvSpPr>
        <p:spPr>
          <a:xfrm rot="5610135">
            <a:off x="1743727" y="5041514"/>
            <a:ext cx="540623" cy="382984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200">
              <a:solidFill>
                <a:schemeClr val="tx1"/>
              </a:solidFill>
            </a:endParaRP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E20554C6-7AB3-29D3-16E1-4A296AA88612}"/>
              </a:ext>
            </a:extLst>
          </p:cNvPr>
          <p:cNvSpPr/>
          <p:nvPr/>
        </p:nvSpPr>
        <p:spPr>
          <a:xfrm>
            <a:off x="2138128" y="2752107"/>
            <a:ext cx="7777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5+</a:t>
            </a:r>
            <a:endParaRPr lang="he-IL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1" name="מלבן 30">
            <a:extLst>
              <a:ext uri="{FF2B5EF4-FFF2-40B4-BE49-F238E27FC236}">
                <a16:creationId xmlns:a16="http://schemas.microsoft.com/office/drawing/2014/main" id="{53A57BF1-2891-D6D5-CA01-7D2955BA22D7}"/>
              </a:ext>
            </a:extLst>
          </p:cNvPr>
          <p:cNvSpPr/>
          <p:nvPr/>
        </p:nvSpPr>
        <p:spPr>
          <a:xfrm>
            <a:off x="2149016" y="3449759"/>
            <a:ext cx="7777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5+</a:t>
            </a:r>
            <a:endParaRPr lang="he-IL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2" name="מלבן 31">
            <a:extLst>
              <a:ext uri="{FF2B5EF4-FFF2-40B4-BE49-F238E27FC236}">
                <a16:creationId xmlns:a16="http://schemas.microsoft.com/office/drawing/2014/main" id="{4C35110A-967B-5A71-B131-1D7D083C8FDA}"/>
              </a:ext>
            </a:extLst>
          </p:cNvPr>
          <p:cNvSpPr/>
          <p:nvPr/>
        </p:nvSpPr>
        <p:spPr>
          <a:xfrm>
            <a:off x="2149015" y="4112945"/>
            <a:ext cx="7777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5+</a:t>
            </a:r>
            <a:endParaRPr lang="he-IL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F047B8A8-53FA-C4E5-0BC0-482BB0DCDC20}"/>
              </a:ext>
            </a:extLst>
          </p:cNvPr>
          <p:cNvSpPr/>
          <p:nvPr/>
        </p:nvSpPr>
        <p:spPr>
          <a:xfrm>
            <a:off x="2109445" y="4883612"/>
            <a:ext cx="7777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5+</a:t>
            </a:r>
            <a:endParaRPr lang="he-IL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7722A4B5-F303-C582-EADF-2CE20556EDCD}"/>
              </a:ext>
            </a:extLst>
          </p:cNvPr>
          <p:cNvSpPr/>
          <p:nvPr/>
        </p:nvSpPr>
        <p:spPr>
          <a:xfrm>
            <a:off x="3140610" y="2563257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14BC8373-1FD9-B7DC-BCAC-8EEA0CDE9C06}"/>
              </a:ext>
            </a:extLst>
          </p:cNvPr>
          <p:cNvSpPr/>
          <p:nvPr/>
        </p:nvSpPr>
        <p:spPr>
          <a:xfrm>
            <a:off x="3530188" y="2792729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09FD1178-7183-520E-DF17-E74AEF451AAD}"/>
              </a:ext>
            </a:extLst>
          </p:cNvPr>
          <p:cNvSpPr/>
          <p:nvPr/>
        </p:nvSpPr>
        <p:spPr>
          <a:xfrm>
            <a:off x="3656635" y="2585029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1</a:t>
            </a:r>
          </a:p>
        </p:txBody>
      </p:sp>
      <p:sp>
        <p:nvSpPr>
          <p:cNvPr id="39" name="מלבן 38">
            <a:extLst>
              <a:ext uri="{FF2B5EF4-FFF2-40B4-BE49-F238E27FC236}">
                <a16:creationId xmlns:a16="http://schemas.microsoft.com/office/drawing/2014/main" id="{C2EC185E-1F5D-0B70-E5E7-878F3635281C}"/>
              </a:ext>
            </a:extLst>
          </p:cNvPr>
          <p:cNvSpPr/>
          <p:nvPr/>
        </p:nvSpPr>
        <p:spPr>
          <a:xfrm>
            <a:off x="3146792" y="3229378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40" name="אליפסה 39">
            <a:extLst>
              <a:ext uri="{FF2B5EF4-FFF2-40B4-BE49-F238E27FC236}">
                <a16:creationId xmlns:a16="http://schemas.microsoft.com/office/drawing/2014/main" id="{01B76AEA-2684-0349-19B2-1B6AAD27AD45}"/>
              </a:ext>
            </a:extLst>
          </p:cNvPr>
          <p:cNvSpPr/>
          <p:nvPr/>
        </p:nvSpPr>
        <p:spPr>
          <a:xfrm>
            <a:off x="3547272" y="3449544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94A8B4FC-ACD9-01B1-CCDB-BF5AC1DFF84E}"/>
              </a:ext>
            </a:extLst>
          </p:cNvPr>
          <p:cNvSpPr/>
          <p:nvPr/>
        </p:nvSpPr>
        <p:spPr>
          <a:xfrm>
            <a:off x="3650571" y="3239881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42" name="מלבן 41">
            <a:extLst>
              <a:ext uri="{FF2B5EF4-FFF2-40B4-BE49-F238E27FC236}">
                <a16:creationId xmlns:a16="http://schemas.microsoft.com/office/drawing/2014/main" id="{D0C79A7B-382C-B21D-F844-CFD6B245EA89}"/>
              </a:ext>
            </a:extLst>
          </p:cNvPr>
          <p:cNvSpPr/>
          <p:nvPr/>
        </p:nvSpPr>
        <p:spPr>
          <a:xfrm>
            <a:off x="3147326" y="4489870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43" name="אליפסה 42">
            <a:extLst>
              <a:ext uri="{FF2B5EF4-FFF2-40B4-BE49-F238E27FC236}">
                <a16:creationId xmlns:a16="http://schemas.microsoft.com/office/drawing/2014/main" id="{98560376-7363-E1B5-2C6D-7F2F0366C290}"/>
              </a:ext>
            </a:extLst>
          </p:cNvPr>
          <p:cNvSpPr/>
          <p:nvPr/>
        </p:nvSpPr>
        <p:spPr>
          <a:xfrm>
            <a:off x="3581487" y="4087829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43">
            <a:extLst>
              <a:ext uri="{FF2B5EF4-FFF2-40B4-BE49-F238E27FC236}">
                <a16:creationId xmlns:a16="http://schemas.microsoft.com/office/drawing/2014/main" id="{41B7497C-D699-900D-0E47-98FD5EBEEEB1}"/>
              </a:ext>
            </a:extLst>
          </p:cNvPr>
          <p:cNvSpPr/>
          <p:nvPr/>
        </p:nvSpPr>
        <p:spPr>
          <a:xfrm>
            <a:off x="3682540" y="3857713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F3B07032-4C2F-DDF0-9E1F-F28E20016CC1}"/>
              </a:ext>
            </a:extLst>
          </p:cNvPr>
          <p:cNvSpPr/>
          <p:nvPr/>
        </p:nvSpPr>
        <p:spPr>
          <a:xfrm>
            <a:off x="3147636" y="3845230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46" name="אליפסה 45">
            <a:extLst>
              <a:ext uri="{FF2B5EF4-FFF2-40B4-BE49-F238E27FC236}">
                <a16:creationId xmlns:a16="http://schemas.microsoft.com/office/drawing/2014/main" id="{CA7D30C0-C5B8-C95A-72C3-F4334E5E6C89}"/>
              </a:ext>
            </a:extLst>
          </p:cNvPr>
          <p:cNvSpPr/>
          <p:nvPr/>
        </p:nvSpPr>
        <p:spPr>
          <a:xfrm>
            <a:off x="3575609" y="5392830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DCC347E1-2167-D464-6918-99ED0A234307}"/>
              </a:ext>
            </a:extLst>
          </p:cNvPr>
          <p:cNvSpPr/>
          <p:nvPr/>
        </p:nvSpPr>
        <p:spPr>
          <a:xfrm>
            <a:off x="3667598" y="4497030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4"/>
                </a:solidFill>
                <a:effectLst/>
              </a:rPr>
              <a:t>4</a:t>
            </a: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3631E882-42B2-08D3-4490-57EC6B13F5F6}"/>
              </a:ext>
            </a:extLst>
          </p:cNvPr>
          <p:cNvSpPr/>
          <p:nvPr/>
        </p:nvSpPr>
        <p:spPr>
          <a:xfrm>
            <a:off x="3153312" y="5154950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49" name="אליפסה 48">
            <a:extLst>
              <a:ext uri="{FF2B5EF4-FFF2-40B4-BE49-F238E27FC236}">
                <a16:creationId xmlns:a16="http://schemas.microsoft.com/office/drawing/2014/main" id="{9B71FD72-1DEF-585F-8474-46DDC903ABFB}"/>
              </a:ext>
            </a:extLst>
          </p:cNvPr>
          <p:cNvSpPr/>
          <p:nvPr/>
        </p:nvSpPr>
        <p:spPr>
          <a:xfrm>
            <a:off x="3555177" y="6033430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49">
            <a:extLst>
              <a:ext uri="{FF2B5EF4-FFF2-40B4-BE49-F238E27FC236}">
                <a16:creationId xmlns:a16="http://schemas.microsoft.com/office/drawing/2014/main" id="{3F667D21-9666-690A-EDC3-CA6F51F7E076}"/>
              </a:ext>
            </a:extLst>
          </p:cNvPr>
          <p:cNvSpPr/>
          <p:nvPr/>
        </p:nvSpPr>
        <p:spPr>
          <a:xfrm>
            <a:off x="3678705" y="5189109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chemeClr val="accent4"/>
                </a:solidFill>
              </a:rPr>
              <a:t>5</a:t>
            </a:r>
            <a:endParaRPr lang="he-IL" sz="32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2" name="מלבן 51">
            <a:extLst>
              <a:ext uri="{FF2B5EF4-FFF2-40B4-BE49-F238E27FC236}">
                <a16:creationId xmlns:a16="http://schemas.microsoft.com/office/drawing/2014/main" id="{2727470C-F420-997C-BDDF-B9399DA2CE29}"/>
              </a:ext>
            </a:extLst>
          </p:cNvPr>
          <p:cNvSpPr/>
          <p:nvPr/>
        </p:nvSpPr>
        <p:spPr>
          <a:xfrm>
            <a:off x="7494071" y="1945978"/>
            <a:ext cx="423224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r"/>
            <a:r>
              <a:rPr lang="he-IL" sz="2800" b="1" u="sng" cap="none" spc="0" dirty="0">
                <a:ln/>
                <a:solidFill>
                  <a:schemeClr val="accent4"/>
                </a:solidFill>
                <a:effectLst/>
              </a:rPr>
              <a:t>שלב ראשון 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: נסדר </a:t>
            </a:r>
            <a:r>
              <a:rPr lang="he-IL" sz="2800" b="1" dirty="0">
                <a:ln/>
                <a:solidFill>
                  <a:schemeClr val="accent4"/>
                </a:solidFill>
              </a:rPr>
              <a:t>בטבלה</a:t>
            </a:r>
          </a:p>
          <a:p>
            <a:pPr algn="r"/>
            <a:r>
              <a:rPr lang="he-IL" sz="2800" b="1" dirty="0">
                <a:ln/>
                <a:solidFill>
                  <a:schemeClr val="accent4"/>
                </a:solidFill>
              </a:rPr>
              <a:t>את נתוני הסדרה.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3" name="מלבן 52">
            <a:extLst>
              <a:ext uri="{FF2B5EF4-FFF2-40B4-BE49-F238E27FC236}">
                <a16:creationId xmlns:a16="http://schemas.microsoft.com/office/drawing/2014/main" id="{91148021-0581-F24C-088D-DB98CB78203C}"/>
              </a:ext>
            </a:extLst>
          </p:cNvPr>
          <p:cNvSpPr/>
          <p:nvPr/>
        </p:nvSpPr>
        <p:spPr>
          <a:xfrm>
            <a:off x="7281623" y="2869939"/>
            <a:ext cx="452559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r"/>
            <a:r>
              <a:rPr lang="he-IL" sz="2800" b="1" u="sng" cap="none" spc="0" dirty="0">
                <a:ln/>
                <a:solidFill>
                  <a:schemeClr val="accent4"/>
                </a:solidFill>
                <a:effectLst/>
              </a:rPr>
              <a:t>שלב שני 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: נמצא את ההפרש</a:t>
            </a:r>
          </a:p>
          <a:p>
            <a:pPr algn="r"/>
            <a:r>
              <a:rPr lang="he-IL" sz="2800" b="1" dirty="0">
                <a:ln/>
                <a:solidFill>
                  <a:schemeClr val="accent4"/>
                </a:solidFill>
              </a:rPr>
              <a:t>בין כל שני איברים צמודים.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3CCC49F8-5AE9-BE9F-4F6E-7FD5ABB96B98}"/>
              </a:ext>
            </a:extLst>
          </p:cNvPr>
          <p:cNvSpPr/>
          <p:nvPr/>
        </p:nvSpPr>
        <p:spPr>
          <a:xfrm>
            <a:off x="7993293" y="3849825"/>
            <a:ext cx="381392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r"/>
            <a:r>
              <a:rPr lang="he-IL" sz="2800" b="1" u="sng" cap="none" spc="0" dirty="0">
                <a:ln/>
                <a:solidFill>
                  <a:schemeClr val="accent4"/>
                </a:solidFill>
                <a:effectLst/>
              </a:rPr>
              <a:t>שלב שלישי 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: נכפול את </a:t>
            </a:r>
          </a:p>
          <a:p>
            <a:pPr algn="r"/>
            <a:r>
              <a:rPr lang="he-IL" sz="2800" b="1" dirty="0">
                <a:ln/>
                <a:solidFill>
                  <a:schemeClr val="accent4"/>
                </a:solidFill>
              </a:rPr>
              <a:t>ההפרש במיקום האיבר.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5" name="מלבן 54">
            <a:extLst>
              <a:ext uri="{FF2B5EF4-FFF2-40B4-BE49-F238E27FC236}">
                <a16:creationId xmlns:a16="http://schemas.microsoft.com/office/drawing/2014/main" id="{38C9CAC9-CDBD-686B-6B29-160EA08196CB}"/>
              </a:ext>
            </a:extLst>
          </p:cNvPr>
          <p:cNvSpPr/>
          <p:nvPr/>
        </p:nvSpPr>
        <p:spPr>
          <a:xfrm>
            <a:off x="7389765" y="4916454"/>
            <a:ext cx="445032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r"/>
            <a:r>
              <a:rPr lang="he-IL" sz="2800" b="1" u="sng" cap="none" spc="0" dirty="0">
                <a:ln/>
                <a:solidFill>
                  <a:schemeClr val="accent4"/>
                </a:solidFill>
                <a:effectLst/>
              </a:rPr>
              <a:t>שלב שלישי 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: נוסיף או נחסר</a:t>
            </a:r>
          </a:p>
          <a:p>
            <a:pPr algn="r"/>
            <a:r>
              <a:rPr lang="he-IL" sz="2800" b="1" dirty="0">
                <a:ln/>
                <a:solidFill>
                  <a:schemeClr val="accent4"/>
                </a:solidFill>
              </a:rPr>
              <a:t>מהמכפלה על מנת להגיע </a:t>
            </a:r>
          </a:p>
          <a:p>
            <a:pPr algn="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לכמות שאמורה להיות</a:t>
            </a:r>
            <a:endParaRPr lang="he-IL" sz="2800" b="1" dirty="0">
              <a:ln/>
              <a:solidFill>
                <a:schemeClr val="accent4"/>
              </a:solidFill>
            </a:endParaRPr>
          </a:p>
          <a:p>
            <a:pPr algn="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במיקום.</a:t>
            </a:r>
          </a:p>
        </p:txBody>
      </p:sp>
      <p:sp>
        <p:nvSpPr>
          <p:cNvPr id="56" name="מלבן 55">
            <a:extLst>
              <a:ext uri="{FF2B5EF4-FFF2-40B4-BE49-F238E27FC236}">
                <a16:creationId xmlns:a16="http://schemas.microsoft.com/office/drawing/2014/main" id="{22282F42-5EBF-1FBD-9698-A511FB420CE1}"/>
              </a:ext>
            </a:extLst>
          </p:cNvPr>
          <p:cNvSpPr/>
          <p:nvPr/>
        </p:nvSpPr>
        <p:spPr>
          <a:xfrm>
            <a:off x="3974016" y="2585028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7" name="מלבן 56">
            <a:extLst>
              <a:ext uri="{FF2B5EF4-FFF2-40B4-BE49-F238E27FC236}">
                <a16:creationId xmlns:a16="http://schemas.microsoft.com/office/drawing/2014/main" id="{5DD720E5-31DF-FAB0-A730-05E1781962F2}"/>
              </a:ext>
            </a:extLst>
          </p:cNvPr>
          <p:cNvSpPr/>
          <p:nvPr/>
        </p:nvSpPr>
        <p:spPr>
          <a:xfrm>
            <a:off x="3995410" y="3218023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8" name="מלבן 57">
            <a:extLst>
              <a:ext uri="{FF2B5EF4-FFF2-40B4-BE49-F238E27FC236}">
                <a16:creationId xmlns:a16="http://schemas.microsoft.com/office/drawing/2014/main" id="{1BA676CF-3390-5A01-4723-A97A88CBB384}"/>
              </a:ext>
            </a:extLst>
          </p:cNvPr>
          <p:cNvSpPr/>
          <p:nvPr/>
        </p:nvSpPr>
        <p:spPr>
          <a:xfrm>
            <a:off x="3976905" y="3857340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9" name="מלבן 58">
            <a:extLst>
              <a:ext uri="{FF2B5EF4-FFF2-40B4-BE49-F238E27FC236}">
                <a16:creationId xmlns:a16="http://schemas.microsoft.com/office/drawing/2014/main" id="{F8C6DE52-2C9D-0DCC-B59D-14C8F87ABE37}"/>
              </a:ext>
            </a:extLst>
          </p:cNvPr>
          <p:cNvSpPr/>
          <p:nvPr/>
        </p:nvSpPr>
        <p:spPr>
          <a:xfrm>
            <a:off x="4014896" y="4467612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0" name="מלבן 59">
            <a:extLst>
              <a:ext uri="{FF2B5EF4-FFF2-40B4-BE49-F238E27FC236}">
                <a16:creationId xmlns:a16="http://schemas.microsoft.com/office/drawing/2014/main" id="{BB6BDB83-903F-3708-94B3-D51B70FCD897}"/>
              </a:ext>
            </a:extLst>
          </p:cNvPr>
          <p:cNvSpPr/>
          <p:nvPr/>
        </p:nvSpPr>
        <p:spPr>
          <a:xfrm>
            <a:off x="4030602" y="5164284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1" name="מלבן 60">
            <a:extLst>
              <a:ext uri="{FF2B5EF4-FFF2-40B4-BE49-F238E27FC236}">
                <a16:creationId xmlns:a16="http://schemas.microsoft.com/office/drawing/2014/main" id="{D8164FBD-789F-463D-9D10-B4ADA64A2A42}"/>
              </a:ext>
            </a:extLst>
          </p:cNvPr>
          <p:cNvSpPr/>
          <p:nvPr/>
        </p:nvSpPr>
        <p:spPr>
          <a:xfrm>
            <a:off x="5683709" y="2606396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effectLst/>
              </a:rPr>
              <a:t>2</a:t>
            </a:r>
          </a:p>
        </p:txBody>
      </p:sp>
      <p:sp>
        <p:nvSpPr>
          <p:cNvPr id="62" name="מלבן 61">
            <a:extLst>
              <a:ext uri="{FF2B5EF4-FFF2-40B4-BE49-F238E27FC236}">
                <a16:creationId xmlns:a16="http://schemas.microsoft.com/office/drawing/2014/main" id="{8853C059-5746-CC83-8D43-47E7DCA045C7}"/>
              </a:ext>
            </a:extLst>
          </p:cNvPr>
          <p:cNvSpPr/>
          <p:nvPr/>
        </p:nvSpPr>
        <p:spPr>
          <a:xfrm>
            <a:off x="5672823" y="3251149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effectLst/>
              </a:rPr>
              <a:t>7</a:t>
            </a:r>
          </a:p>
        </p:txBody>
      </p:sp>
      <p:sp>
        <p:nvSpPr>
          <p:cNvPr id="64" name="מלבן 63">
            <a:extLst>
              <a:ext uri="{FF2B5EF4-FFF2-40B4-BE49-F238E27FC236}">
                <a16:creationId xmlns:a16="http://schemas.microsoft.com/office/drawing/2014/main" id="{23D71617-8D9D-48E8-1646-D5EC913AE28C}"/>
              </a:ext>
            </a:extLst>
          </p:cNvPr>
          <p:cNvSpPr/>
          <p:nvPr/>
        </p:nvSpPr>
        <p:spPr>
          <a:xfrm>
            <a:off x="5555002" y="3912829"/>
            <a:ext cx="6559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effectLst/>
              </a:rPr>
              <a:t>12</a:t>
            </a:r>
          </a:p>
        </p:txBody>
      </p:sp>
      <p:sp>
        <p:nvSpPr>
          <p:cNvPr id="65" name="מלבן 64">
            <a:extLst>
              <a:ext uri="{FF2B5EF4-FFF2-40B4-BE49-F238E27FC236}">
                <a16:creationId xmlns:a16="http://schemas.microsoft.com/office/drawing/2014/main" id="{CA3E4690-1918-61D6-E656-DAB76644325A}"/>
              </a:ext>
            </a:extLst>
          </p:cNvPr>
          <p:cNvSpPr/>
          <p:nvPr/>
        </p:nvSpPr>
        <p:spPr>
          <a:xfrm>
            <a:off x="5552510" y="4533409"/>
            <a:ext cx="6559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effectLst/>
              </a:rPr>
              <a:t>17</a:t>
            </a:r>
          </a:p>
        </p:txBody>
      </p:sp>
      <p:sp>
        <p:nvSpPr>
          <p:cNvPr id="66" name="מלבן 65">
            <a:extLst>
              <a:ext uri="{FF2B5EF4-FFF2-40B4-BE49-F238E27FC236}">
                <a16:creationId xmlns:a16="http://schemas.microsoft.com/office/drawing/2014/main" id="{CCEDD0E2-1F58-1E4E-5422-E94D07280754}"/>
              </a:ext>
            </a:extLst>
          </p:cNvPr>
          <p:cNvSpPr/>
          <p:nvPr/>
        </p:nvSpPr>
        <p:spPr>
          <a:xfrm>
            <a:off x="5552510" y="5207826"/>
            <a:ext cx="6559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200" b="1" cap="none" spc="0" dirty="0">
                <a:ln/>
                <a:effectLst/>
              </a:rPr>
              <a:t>22</a:t>
            </a:r>
          </a:p>
        </p:txBody>
      </p:sp>
      <p:sp>
        <p:nvSpPr>
          <p:cNvPr id="67" name="מלבן 66">
            <a:extLst>
              <a:ext uri="{FF2B5EF4-FFF2-40B4-BE49-F238E27FC236}">
                <a16:creationId xmlns:a16="http://schemas.microsoft.com/office/drawing/2014/main" id="{1CB7D670-F717-EDAD-B770-4B2ECCD4022D}"/>
              </a:ext>
            </a:extLst>
          </p:cNvPr>
          <p:cNvSpPr/>
          <p:nvPr/>
        </p:nvSpPr>
        <p:spPr>
          <a:xfrm>
            <a:off x="3174256" y="5804884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8" name="אליפסה 67">
            <a:extLst>
              <a:ext uri="{FF2B5EF4-FFF2-40B4-BE49-F238E27FC236}">
                <a16:creationId xmlns:a16="http://schemas.microsoft.com/office/drawing/2014/main" id="{1CF95A6F-0F0E-CCA0-3AFA-662DC69D640F}"/>
              </a:ext>
            </a:extLst>
          </p:cNvPr>
          <p:cNvSpPr/>
          <p:nvPr/>
        </p:nvSpPr>
        <p:spPr>
          <a:xfrm>
            <a:off x="3578035" y="4740091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מלבן 68">
            <a:extLst>
              <a:ext uri="{FF2B5EF4-FFF2-40B4-BE49-F238E27FC236}">
                <a16:creationId xmlns:a16="http://schemas.microsoft.com/office/drawing/2014/main" id="{DB350814-35D8-5F5B-01DC-78D5861A19B5}"/>
              </a:ext>
            </a:extLst>
          </p:cNvPr>
          <p:cNvSpPr/>
          <p:nvPr/>
        </p:nvSpPr>
        <p:spPr>
          <a:xfrm>
            <a:off x="3684421" y="5785304"/>
            <a:ext cx="4315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/>
                <a:solidFill>
                  <a:schemeClr val="accent4"/>
                </a:solidFill>
              </a:rPr>
              <a:t>n</a:t>
            </a:r>
            <a:endParaRPr lang="he-IL" sz="32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70" name="מלבן 69">
            <a:extLst>
              <a:ext uri="{FF2B5EF4-FFF2-40B4-BE49-F238E27FC236}">
                <a16:creationId xmlns:a16="http://schemas.microsoft.com/office/drawing/2014/main" id="{28413F3E-6B8E-71E5-34CF-9A2F9A9A6E0D}"/>
              </a:ext>
            </a:extLst>
          </p:cNvPr>
          <p:cNvSpPr/>
          <p:nvPr/>
        </p:nvSpPr>
        <p:spPr>
          <a:xfrm>
            <a:off x="4008714" y="5786334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71" name="מלבן 70">
            <a:extLst>
              <a:ext uri="{FF2B5EF4-FFF2-40B4-BE49-F238E27FC236}">
                <a16:creationId xmlns:a16="http://schemas.microsoft.com/office/drawing/2014/main" id="{FE2EF39A-1305-D10E-FEB5-C7ACC63FEA55}"/>
              </a:ext>
            </a:extLst>
          </p:cNvPr>
          <p:cNvSpPr/>
          <p:nvPr/>
        </p:nvSpPr>
        <p:spPr>
          <a:xfrm>
            <a:off x="5345213" y="5843163"/>
            <a:ext cx="10631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/>
              </a:rPr>
              <a:t>5n-3</a:t>
            </a:r>
            <a:endParaRPr lang="he-IL" sz="3200" b="1" cap="none" spc="0" dirty="0">
              <a:ln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0661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9" grpId="0"/>
      <p:bldP spid="40" grpId="0" animBg="1"/>
      <p:bldP spid="41" grpId="0"/>
      <p:bldP spid="42" grpId="0"/>
      <p:bldP spid="43" grpId="0" animBg="1"/>
      <p:bldP spid="44" grpId="0"/>
      <p:bldP spid="45" grpId="0"/>
      <p:bldP spid="46" grpId="0" animBg="1"/>
      <p:bldP spid="47" grpId="0"/>
      <p:bldP spid="48" grpId="0"/>
      <p:bldP spid="49" grpId="0" animBg="1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4" grpId="0"/>
      <p:bldP spid="65" grpId="0"/>
      <p:bldP spid="66" grpId="0"/>
      <p:bldP spid="67" grpId="0"/>
      <p:bldP spid="68" grpId="0" animBg="1"/>
      <p:bldP spid="69" grpId="0"/>
      <p:bldP spid="70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7CBBCA6C-781E-0EBA-6166-601B271D2273}"/>
              </a:ext>
            </a:extLst>
          </p:cNvPr>
          <p:cNvSpPr/>
          <p:nvPr/>
        </p:nvSpPr>
        <p:spPr>
          <a:xfrm>
            <a:off x="3408768" y="413929"/>
            <a:ext cx="83984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לפניכם חמישה איברים ראשונים של סדרת מספרים : 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7FA01CC1-C3A5-A230-0ABD-297B61BC69E2}"/>
              </a:ext>
            </a:extLst>
          </p:cNvPr>
          <p:cNvSpPr/>
          <p:nvPr/>
        </p:nvSpPr>
        <p:spPr>
          <a:xfrm>
            <a:off x="1705441" y="899538"/>
            <a:ext cx="315663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dirty="0">
                <a:ln/>
                <a:solidFill>
                  <a:schemeClr val="accent4"/>
                </a:solidFill>
              </a:rPr>
              <a:t>2, 7, 12, 17, 22, …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07C5470-54DB-89EA-ECC2-1C4D2574185F}"/>
              </a:ext>
            </a:extLst>
          </p:cNvPr>
          <p:cNvSpPr/>
          <p:nvPr/>
        </p:nvSpPr>
        <p:spPr>
          <a:xfrm>
            <a:off x="7715681" y="1422758"/>
            <a:ext cx="40046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ג.  מהי החוקיות בסדרה?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95BD1E94-83D7-395A-58CD-457C3CB71E49}"/>
              </a:ext>
            </a:extLst>
          </p:cNvPr>
          <p:cNvSpPr/>
          <p:nvPr/>
        </p:nvSpPr>
        <p:spPr>
          <a:xfrm>
            <a:off x="8211007" y="2074706"/>
            <a:ext cx="30139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החוקיות בסדרה : </a:t>
            </a:r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3D78F8F7-5FF7-752D-53F7-DE057E0E4D6A}"/>
              </a:ext>
            </a:extLst>
          </p:cNvPr>
          <p:cNvSpPr/>
          <p:nvPr/>
        </p:nvSpPr>
        <p:spPr>
          <a:xfrm>
            <a:off x="7335831" y="2321802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E2963F06-3421-81F2-87B9-BEBC1125C5D4}"/>
              </a:ext>
            </a:extLst>
          </p:cNvPr>
          <p:cNvSpPr/>
          <p:nvPr/>
        </p:nvSpPr>
        <p:spPr>
          <a:xfrm>
            <a:off x="6954910" y="2093256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4842AAAE-9172-8AF7-28CD-1F763AC53641}"/>
              </a:ext>
            </a:extLst>
          </p:cNvPr>
          <p:cNvSpPr/>
          <p:nvPr/>
        </p:nvSpPr>
        <p:spPr>
          <a:xfrm>
            <a:off x="7465075" y="2073676"/>
            <a:ext cx="4315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/>
                <a:solidFill>
                  <a:schemeClr val="accent4"/>
                </a:solidFill>
              </a:rPr>
              <a:t>n</a:t>
            </a:r>
            <a:endParaRPr lang="he-IL" sz="32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4AF648D7-E474-FE4B-E2F8-BD9C2AD4E7D6}"/>
              </a:ext>
            </a:extLst>
          </p:cNvPr>
          <p:cNvSpPr/>
          <p:nvPr/>
        </p:nvSpPr>
        <p:spPr>
          <a:xfrm>
            <a:off x="7789368" y="2074706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69B12E36-0E32-EAD9-BFEA-4067E40DE101}"/>
              </a:ext>
            </a:extLst>
          </p:cNvPr>
          <p:cNvSpPr/>
          <p:nvPr/>
        </p:nvSpPr>
        <p:spPr>
          <a:xfrm>
            <a:off x="7307379" y="2886997"/>
            <a:ext cx="44646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dirty="0">
                <a:ln/>
                <a:solidFill>
                  <a:schemeClr val="accent4"/>
                </a:solidFill>
              </a:rPr>
              <a:t>ד. מהו האיבר ה- 9 בסדרה?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53EFA84D-3BDD-ED19-A08C-AB1D045FADFE}"/>
              </a:ext>
            </a:extLst>
          </p:cNvPr>
          <p:cNvSpPr/>
          <p:nvPr/>
        </p:nvSpPr>
        <p:spPr>
          <a:xfrm>
            <a:off x="9639909" y="3538945"/>
            <a:ext cx="16033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dirty="0">
                <a:ln/>
                <a:solidFill>
                  <a:schemeClr val="accent4"/>
                </a:solidFill>
              </a:rPr>
              <a:t>n=9 </a:t>
            </a:r>
            <a:r>
              <a:rPr lang="he-IL" sz="2800" b="1" dirty="0">
                <a:ln/>
                <a:solidFill>
                  <a:schemeClr val="accent4"/>
                </a:solidFill>
              </a:rPr>
              <a:t>נציב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0E352B0C-2291-B8C0-7E20-2DD2FCDD12A9}"/>
              </a:ext>
            </a:extLst>
          </p:cNvPr>
          <p:cNvSpPr/>
          <p:nvPr/>
        </p:nvSpPr>
        <p:spPr>
          <a:xfrm>
            <a:off x="7584344" y="3237623"/>
            <a:ext cx="1584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dirty="0">
                <a:ln/>
                <a:solidFill>
                  <a:schemeClr val="accent4"/>
                </a:solidFill>
              </a:rPr>
              <a:t>בביטוי :</a:t>
            </a:r>
            <a:r>
              <a:rPr lang="he-IL" sz="5400" b="1" dirty="0">
                <a:ln/>
                <a:solidFill>
                  <a:schemeClr val="accent4"/>
                </a:solidFill>
              </a:rPr>
              <a:t> </a:t>
            </a:r>
            <a:endParaRPr lang="he-IL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6" name="אליפסה 25">
            <a:extLst>
              <a:ext uri="{FF2B5EF4-FFF2-40B4-BE49-F238E27FC236}">
                <a16:creationId xmlns:a16="http://schemas.microsoft.com/office/drawing/2014/main" id="{3D35F635-EB24-C8A7-DC57-EA2E956BDC32}"/>
              </a:ext>
            </a:extLst>
          </p:cNvPr>
          <p:cNvSpPr/>
          <p:nvPr/>
        </p:nvSpPr>
        <p:spPr>
          <a:xfrm>
            <a:off x="6473647" y="3745698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CDD3A7F5-E2A1-DA38-1248-16A42BB5C419}"/>
              </a:ext>
            </a:extLst>
          </p:cNvPr>
          <p:cNvSpPr/>
          <p:nvPr/>
        </p:nvSpPr>
        <p:spPr>
          <a:xfrm>
            <a:off x="6059211" y="3517152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851EDF30-AA09-8481-8183-48A7DC9F4408}"/>
              </a:ext>
            </a:extLst>
          </p:cNvPr>
          <p:cNvSpPr/>
          <p:nvPr/>
        </p:nvSpPr>
        <p:spPr>
          <a:xfrm>
            <a:off x="6600029" y="3508167"/>
            <a:ext cx="4315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/>
                <a:solidFill>
                  <a:schemeClr val="accent4"/>
                </a:solidFill>
              </a:rPr>
              <a:t>n</a:t>
            </a:r>
            <a:endParaRPr lang="he-IL" sz="32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816D5E53-7709-F5E9-C6D9-00F7F11EA701}"/>
              </a:ext>
            </a:extLst>
          </p:cNvPr>
          <p:cNvSpPr/>
          <p:nvPr/>
        </p:nvSpPr>
        <p:spPr>
          <a:xfrm>
            <a:off x="6933750" y="3508167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30A06FB0-5001-6A59-507F-37F1B97E33EB}"/>
              </a:ext>
            </a:extLst>
          </p:cNvPr>
          <p:cNvSpPr/>
          <p:nvPr/>
        </p:nvSpPr>
        <p:spPr>
          <a:xfrm>
            <a:off x="8810355" y="4180026"/>
            <a:ext cx="25330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הצבה ופתרון : </a:t>
            </a:r>
          </a:p>
        </p:txBody>
      </p:sp>
      <p:sp>
        <p:nvSpPr>
          <p:cNvPr id="31" name="אליפסה 30">
            <a:extLst>
              <a:ext uri="{FF2B5EF4-FFF2-40B4-BE49-F238E27FC236}">
                <a16:creationId xmlns:a16="http://schemas.microsoft.com/office/drawing/2014/main" id="{26BAB919-D75A-B62E-B7EB-C090F5F2D95C}"/>
              </a:ext>
            </a:extLst>
          </p:cNvPr>
          <p:cNvSpPr/>
          <p:nvPr/>
        </p:nvSpPr>
        <p:spPr>
          <a:xfrm>
            <a:off x="7235839" y="4485080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31">
            <a:extLst>
              <a:ext uri="{FF2B5EF4-FFF2-40B4-BE49-F238E27FC236}">
                <a16:creationId xmlns:a16="http://schemas.microsoft.com/office/drawing/2014/main" id="{F0775932-88B7-04A7-BBA8-8A1AD7FC8FEF}"/>
              </a:ext>
            </a:extLst>
          </p:cNvPr>
          <p:cNvSpPr/>
          <p:nvPr/>
        </p:nvSpPr>
        <p:spPr>
          <a:xfrm>
            <a:off x="6821403" y="4256534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5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920748C2-9677-0B58-D5CE-DC416A82BCC5}"/>
              </a:ext>
            </a:extLst>
          </p:cNvPr>
          <p:cNvSpPr/>
          <p:nvPr/>
        </p:nvSpPr>
        <p:spPr>
          <a:xfrm>
            <a:off x="7420265" y="4247549"/>
            <a:ext cx="41389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/>
                <a:solidFill>
                  <a:schemeClr val="accent4"/>
                </a:solidFill>
              </a:rPr>
              <a:t>9</a:t>
            </a:r>
            <a:endParaRPr lang="he-IL" sz="32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741D8BF1-0597-80E6-1881-964D589E810B}"/>
              </a:ext>
            </a:extLst>
          </p:cNvPr>
          <p:cNvSpPr/>
          <p:nvPr/>
        </p:nvSpPr>
        <p:spPr>
          <a:xfrm>
            <a:off x="7741280" y="4256534"/>
            <a:ext cx="587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/>
                <a:solidFill>
                  <a:srgbClr val="FF0000"/>
                </a:solidFill>
              </a:rPr>
              <a:t>3-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69604CFA-6435-41D1-D712-331EC5C86EF3}"/>
              </a:ext>
            </a:extLst>
          </p:cNvPr>
          <p:cNvSpPr/>
          <p:nvPr/>
        </p:nvSpPr>
        <p:spPr>
          <a:xfrm>
            <a:off x="8211375" y="4247549"/>
            <a:ext cx="4379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effectLst/>
              </a:rPr>
              <a:t>=</a:t>
            </a:r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CF172E4E-F434-77DD-47AC-C8DAE3B2F252}"/>
              </a:ext>
            </a:extLst>
          </p:cNvPr>
          <p:cNvSpPr/>
          <p:nvPr/>
        </p:nvSpPr>
        <p:spPr>
          <a:xfrm>
            <a:off x="6844928" y="4886348"/>
            <a:ext cx="13660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cap="none" spc="0" dirty="0">
                <a:ln/>
                <a:effectLst/>
              </a:rPr>
              <a:t>=45-3=</a:t>
            </a:r>
            <a:endParaRPr lang="he-IL" sz="2800" b="1" cap="none" spc="0" dirty="0">
              <a:ln/>
              <a:effectLst/>
            </a:endParaRP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E722368C-B643-2E88-D36B-FD0A8353436D}"/>
              </a:ext>
            </a:extLst>
          </p:cNvPr>
          <p:cNvSpPr/>
          <p:nvPr/>
        </p:nvSpPr>
        <p:spPr>
          <a:xfrm>
            <a:off x="6883575" y="5459832"/>
            <a:ext cx="8002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cap="none" spc="0" dirty="0">
                <a:ln/>
                <a:effectLst/>
              </a:rPr>
              <a:t>=42</a:t>
            </a:r>
            <a:endParaRPr lang="he-IL" sz="2800" b="1" cap="none" spc="0" dirty="0">
              <a:ln/>
              <a:effectLst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3554B80C-7550-4CBC-BC62-352256209C3B}"/>
              </a:ext>
            </a:extLst>
          </p:cNvPr>
          <p:cNvSpPr/>
          <p:nvPr/>
        </p:nvSpPr>
        <p:spPr>
          <a:xfrm>
            <a:off x="6993843" y="5983052"/>
            <a:ext cx="46121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dirty="0">
                <a:ln/>
                <a:solidFill>
                  <a:schemeClr val="accent4"/>
                </a:solidFill>
              </a:rPr>
              <a:t>האיבר ה- 9 בסדרה הוא : 42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F002085-7762-F971-3BF0-2259481FEC5F}"/>
              </a:ext>
            </a:extLst>
          </p:cNvPr>
          <p:cNvSpPr/>
          <p:nvPr/>
        </p:nvSpPr>
        <p:spPr>
          <a:xfrm>
            <a:off x="1322695" y="6396335"/>
            <a:ext cx="67120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400" b="1" cap="none" spc="0" dirty="0">
                <a:ln/>
                <a:solidFill>
                  <a:schemeClr val="accent4"/>
                </a:solidFill>
                <a:effectLst/>
              </a:rPr>
              <a:t>(תזכורת : בסעיף ב מצאנו שהאיבר ה- 8 הוא 37).</a:t>
            </a:r>
          </a:p>
        </p:txBody>
      </p:sp>
    </p:spTree>
    <p:extLst>
      <p:ext uri="{BB962C8B-B14F-4D97-AF65-F5344CB8AC3E}">
        <p14:creationId xmlns:p14="http://schemas.microsoft.com/office/powerpoint/2010/main" val="95121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B08548F0-7488-163A-1EB2-862C46585737}"/>
              </a:ext>
            </a:extLst>
          </p:cNvPr>
          <p:cNvGrpSpPr/>
          <p:nvPr/>
        </p:nvGrpSpPr>
        <p:grpSpPr>
          <a:xfrm>
            <a:off x="2780161" y="3125961"/>
            <a:ext cx="1573620" cy="615165"/>
            <a:chOff x="2780161" y="3891516"/>
            <a:chExt cx="1573620" cy="615165"/>
          </a:xfrm>
        </p:grpSpPr>
        <p:cxnSp>
          <p:nvCxnSpPr>
            <p:cNvPr id="3" name="מחבר ישר 2">
              <a:extLst>
                <a:ext uri="{FF2B5EF4-FFF2-40B4-BE49-F238E27FC236}">
                  <a16:creationId xmlns:a16="http://schemas.microsoft.com/office/drawing/2014/main" id="{A4E27144-5A83-F7C4-11CB-F6778105B0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מחבר ישר 8">
              <a:extLst>
                <a:ext uri="{FF2B5EF4-FFF2-40B4-BE49-F238E27FC236}">
                  <a16:creationId xmlns:a16="http://schemas.microsoft.com/office/drawing/2014/main" id="{5E2B251B-01F9-46C4-6D99-EDC2DFDCCB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>
              <a:extLst>
                <a:ext uri="{FF2B5EF4-FFF2-40B4-BE49-F238E27FC236}">
                  <a16:creationId xmlns:a16="http://schemas.microsoft.com/office/drawing/2014/main" id="{11A5063C-DE85-2BEA-1DD1-3236096F3B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מלבן 10">
            <a:extLst>
              <a:ext uri="{FF2B5EF4-FFF2-40B4-BE49-F238E27FC236}">
                <a16:creationId xmlns:a16="http://schemas.microsoft.com/office/drawing/2014/main" id="{B367EA5A-A3B8-3E91-A9BD-4CFB8E1EADBB}"/>
              </a:ext>
            </a:extLst>
          </p:cNvPr>
          <p:cNvSpPr/>
          <p:nvPr/>
        </p:nvSpPr>
        <p:spPr>
          <a:xfrm>
            <a:off x="3012438" y="420078"/>
            <a:ext cx="88232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נועה בונה מבנים ממקלות באופן הבא :</a:t>
            </a:r>
          </a:p>
        </p:txBody>
      </p: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F7446817-F963-58BF-2465-A4CDC1F2B791}"/>
              </a:ext>
            </a:extLst>
          </p:cNvPr>
          <p:cNvGrpSpPr/>
          <p:nvPr/>
        </p:nvGrpSpPr>
        <p:grpSpPr>
          <a:xfrm>
            <a:off x="5165398" y="3125961"/>
            <a:ext cx="1573620" cy="615165"/>
            <a:chOff x="2780161" y="3891516"/>
            <a:chExt cx="1573620" cy="615165"/>
          </a:xfrm>
        </p:grpSpPr>
        <p:cxnSp>
          <p:nvCxnSpPr>
            <p:cNvPr id="14" name="מחבר ישר 13">
              <a:extLst>
                <a:ext uri="{FF2B5EF4-FFF2-40B4-BE49-F238E27FC236}">
                  <a16:creationId xmlns:a16="http://schemas.microsoft.com/office/drawing/2014/main" id="{4B7022CB-63CC-27E2-F626-8FF2D6718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מחבר ישר 14">
              <a:extLst>
                <a:ext uri="{FF2B5EF4-FFF2-40B4-BE49-F238E27FC236}">
                  <a16:creationId xmlns:a16="http://schemas.microsoft.com/office/drawing/2014/main" id="{9FC33525-C29D-8428-4088-6BAF0B3DCC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מחבר ישר 15">
              <a:extLst>
                <a:ext uri="{FF2B5EF4-FFF2-40B4-BE49-F238E27FC236}">
                  <a16:creationId xmlns:a16="http://schemas.microsoft.com/office/drawing/2014/main" id="{2235896A-1F85-8687-DBB8-54830968D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601F4619-5C89-0515-1214-17E7E7819316}"/>
              </a:ext>
            </a:extLst>
          </p:cNvPr>
          <p:cNvGrpSpPr/>
          <p:nvPr/>
        </p:nvGrpSpPr>
        <p:grpSpPr>
          <a:xfrm>
            <a:off x="7424062" y="3125961"/>
            <a:ext cx="1573620" cy="615165"/>
            <a:chOff x="2780161" y="3891516"/>
            <a:chExt cx="1573620" cy="615165"/>
          </a:xfrm>
        </p:grpSpPr>
        <p:cxnSp>
          <p:nvCxnSpPr>
            <p:cNvPr id="18" name="מחבר ישר 17">
              <a:extLst>
                <a:ext uri="{FF2B5EF4-FFF2-40B4-BE49-F238E27FC236}">
                  <a16:creationId xmlns:a16="http://schemas.microsoft.com/office/drawing/2014/main" id="{3A638400-0615-1E93-5E49-D37DDF3DC3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>
              <a:extLst>
                <a:ext uri="{FF2B5EF4-FFF2-40B4-BE49-F238E27FC236}">
                  <a16:creationId xmlns:a16="http://schemas.microsoft.com/office/drawing/2014/main" id="{DC00ADAA-845F-FDA4-E7E4-989500A400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>
              <a:extLst>
                <a:ext uri="{FF2B5EF4-FFF2-40B4-BE49-F238E27FC236}">
                  <a16:creationId xmlns:a16="http://schemas.microsoft.com/office/drawing/2014/main" id="{CE9D4499-622D-D64A-22E2-1C13872FE8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D9C0CB43-5BF2-4F86-AEC9-3EED51AE099D}"/>
              </a:ext>
            </a:extLst>
          </p:cNvPr>
          <p:cNvGrpSpPr/>
          <p:nvPr/>
        </p:nvGrpSpPr>
        <p:grpSpPr>
          <a:xfrm>
            <a:off x="5383510" y="2196263"/>
            <a:ext cx="1348235" cy="702008"/>
            <a:chOff x="5436675" y="2961818"/>
            <a:chExt cx="1348235" cy="702008"/>
          </a:xfrm>
        </p:grpSpPr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AFE02ECD-67B1-1868-095B-4BAC9E8506B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>
              <a:extLst>
                <a:ext uri="{FF2B5EF4-FFF2-40B4-BE49-F238E27FC236}">
                  <a16:creationId xmlns:a16="http://schemas.microsoft.com/office/drawing/2014/main" id="{A233CC96-3B54-4CFA-F6A9-AA0CD37ED06A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>
              <a:extLst>
                <a:ext uri="{FF2B5EF4-FFF2-40B4-BE49-F238E27FC236}">
                  <a16:creationId xmlns:a16="http://schemas.microsoft.com/office/drawing/2014/main" id="{80A4A1F0-36AC-78DB-205D-32215DB8B2D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D64A8768-542D-E2C1-959C-F495D86ECAC2}"/>
              </a:ext>
            </a:extLst>
          </p:cNvPr>
          <p:cNvGrpSpPr/>
          <p:nvPr/>
        </p:nvGrpSpPr>
        <p:grpSpPr>
          <a:xfrm>
            <a:off x="7655442" y="2235913"/>
            <a:ext cx="1348235" cy="702008"/>
            <a:chOff x="5436675" y="2961818"/>
            <a:chExt cx="1348235" cy="702008"/>
          </a:xfrm>
        </p:grpSpPr>
        <p:cxnSp>
          <p:nvCxnSpPr>
            <p:cNvPr id="32" name="מחבר ישר 31">
              <a:extLst>
                <a:ext uri="{FF2B5EF4-FFF2-40B4-BE49-F238E27FC236}">
                  <a16:creationId xmlns:a16="http://schemas.microsoft.com/office/drawing/2014/main" id="{F1926741-A558-1D3F-4161-800A5C23235B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מחבר ישר 32">
              <a:extLst>
                <a:ext uri="{FF2B5EF4-FFF2-40B4-BE49-F238E27FC236}">
                  <a16:creationId xmlns:a16="http://schemas.microsoft.com/office/drawing/2014/main" id="{BB977893-94AE-BCAE-D6E7-BA764B7B4B4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מחבר ישר 33">
              <a:extLst>
                <a:ext uri="{FF2B5EF4-FFF2-40B4-BE49-F238E27FC236}">
                  <a16:creationId xmlns:a16="http://schemas.microsoft.com/office/drawing/2014/main" id="{9F122815-187D-C3E7-03C1-B3E2D66A4E8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4F53949E-B492-88EF-EC93-B2C69187030A}"/>
              </a:ext>
            </a:extLst>
          </p:cNvPr>
          <p:cNvGrpSpPr/>
          <p:nvPr/>
        </p:nvGrpSpPr>
        <p:grpSpPr>
          <a:xfrm>
            <a:off x="7741519" y="1406119"/>
            <a:ext cx="1573620" cy="615165"/>
            <a:chOff x="2780161" y="3891516"/>
            <a:chExt cx="1573620" cy="615165"/>
          </a:xfrm>
        </p:grpSpPr>
        <p:cxnSp>
          <p:nvCxnSpPr>
            <p:cNvPr id="36" name="מחבר ישר 35">
              <a:extLst>
                <a:ext uri="{FF2B5EF4-FFF2-40B4-BE49-F238E27FC236}">
                  <a16:creationId xmlns:a16="http://schemas.microsoft.com/office/drawing/2014/main" id="{497D5684-F1B3-2F44-D941-C77253FD1C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>
              <a:extLst>
                <a:ext uri="{FF2B5EF4-FFF2-40B4-BE49-F238E27FC236}">
                  <a16:creationId xmlns:a16="http://schemas.microsoft.com/office/drawing/2014/main" id="{E367E914-745B-DA99-2A61-2473CED6D0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מחבר ישר 37">
              <a:extLst>
                <a:ext uri="{FF2B5EF4-FFF2-40B4-BE49-F238E27FC236}">
                  <a16:creationId xmlns:a16="http://schemas.microsoft.com/office/drawing/2014/main" id="{B391E6FE-D226-8FCF-730B-FABA97E36F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מלבן 38">
            <a:extLst>
              <a:ext uri="{FF2B5EF4-FFF2-40B4-BE49-F238E27FC236}">
                <a16:creationId xmlns:a16="http://schemas.microsoft.com/office/drawing/2014/main" id="{AC3C9378-8061-1A3B-CC8E-3EBBC9F9D9C5}"/>
              </a:ext>
            </a:extLst>
          </p:cNvPr>
          <p:cNvSpPr/>
          <p:nvPr/>
        </p:nvSpPr>
        <p:spPr>
          <a:xfrm>
            <a:off x="2662815" y="3741126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1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2EFCECBC-D35C-5C8E-1865-F5A72ECB1F2F}"/>
              </a:ext>
            </a:extLst>
          </p:cNvPr>
          <p:cNvSpPr/>
          <p:nvPr/>
        </p:nvSpPr>
        <p:spPr>
          <a:xfrm>
            <a:off x="5032708" y="3760476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2</a:t>
            </a:r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8E5623E6-BCDC-94F6-0C4F-8DC9B1FCA724}"/>
              </a:ext>
            </a:extLst>
          </p:cNvPr>
          <p:cNvSpPr/>
          <p:nvPr/>
        </p:nvSpPr>
        <p:spPr>
          <a:xfrm>
            <a:off x="7286397" y="3760476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3</a:t>
            </a:r>
          </a:p>
        </p:txBody>
      </p:sp>
      <p:sp>
        <p:nvSpPr>
          <p:cNvPr id="42" name="מלבן 41">
            <a:extLst>
              <a:ext uri="{FF2B5EF4-FFF2-40B4-BE49-F238E27FC236}">
                <a16:creationId xmlns:a16="http://schemas.microsoft.com/office/drawing/2014/main" id="{2D364FAD-5133-2A78-22A5-B39942A750F7}"/>
              </a:ext>
            </a:extLst>
          </p:cNvPr>
          <p:cNvSpPr/>
          <p:nvPr/>
        </p:nvSpPr>
        <p:spPr>
          <a:xfrm>
            <a:off x="7824415" y="4330630"/>
            <a:ext cx="41761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נשלים את הטבלה : </a:t>
            </a:r>
          </a:p>
        </p:txBody>
      </p:sp>
      <p:graphicFrame>
        <p:nvGraphicFramePr>
          <p:cNvPr id="43" name="טבלה 43">
            <a:extLst>
              <a:ext uri="{FF2B5EF4-FFF2-40B4-BE49-F238E27FC236}">
                <a16:creationId xmlns:a16="http://schemas.microsoft.com/office/drawing/2014/main" id="{CC7E8A50-2F9B-BC61-B965-CC14180E6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32905"/>
              </p:ext>
            </p:extLst>
          </p:nvPr>
        </p:nvGraphicFramePr>
        <p:xfrm>
          <a:off x="918220" y="4398199"/>
          <a:ext cx="6805762" cy="243840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262325">
                  <a:extLst>
                    <a:ext uri="{9D8B030D-6E8A-4147-A177-3AD203B41FA5}">
                      <a16:colId xmlns:a16="http://schemas.microsoft.com/office/drawing/2014/main" val="1209081816"/>
                    </a:ext>
                  </a:extLst>
                </a:gridCol>
                <a:gridCol w="2543437">
                  <a:extLst>
                    <a:ext uri="{9D8B030D-6E8A-4147-A177-3AD203B41FA5}">
                      <a16:colId xmlns:a16="http://schemas.microsoft.com/office/drawing/2014/main" val="3352506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מספר איברים במבנה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מספר מבנה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63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58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25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587862"/>
                  </a:ext>
                </a:extLst>
              </a:tr>
            </a:tbl>
          </a:graphicData>
        </a:graphic>
      </p:graphicFrame>
      <p:sp>
        <p:nvSpPr>
          <p:cNvPr id="44" name="מלבן 43">
            <a:extLst>
              <a:ext uri="{FF2B5EF4-FFF2-40B4-BE49-F238E27FC236}">
                <a16:creationId xmlns:a16="http://schemas.microsoft.com/office/drawing/2014/main" id="{6EA3F7F3-5030-2E05-426A-D7EBA4EE850A}"/>
              </a:ext>
            </a:extLst>
          </p:cNvPr>
          <p:cNvSpPr/>
          <p:nvPr/>
        </p:nvSpPr>
        <p:spPr>
          <a:xfrm>
            <a:off x="2271361" y="4976961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1</a:t>
            </a:r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40473E22-500A-9100-9508-47C69A080A27}"/>
              </a:ext>
            </a:extLst>
          </p:cNvPr>
          <p:cNvSpPr/>
          <p:nvPr/>
        </p:nvSpPr>
        <p:spPr>
          <a:xfrm>
            <a:off x="2271361" y="5645170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46" name="מלבן 45">
            <a:extLst>
              <a:ext uri="{FF2B5EF4-FFF2-40B4-BE49-F238E27FC236}">
                <a16:creationId xmlns:a16="http://schemas.microsoft.com/office/drawing/2014/main" id="{94BC362B-8318-095D-901F-3593D539A381}"/>
              </a:ext>
            </a:extLst>
          </p:cNvPr>
          <p:cNvSpPr/>
          <p:nvPr/>
        </p:nvSpPr>
        <p:spPr>
          <a:xfrm>
            <a:off x="2310719" y="6295290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CB1A9B1C-7DE1-CCF5-E33F-1BA9D0BB3F70}"/>
              </a:ext>
            </a:extLst>
          </p:cNvPr>
          <p:cNvSpPr/>
          <p:nvPr/>
        </p:nvSpPr>
        <p:spPr>
          <a:xfrm>
            <a:off x="4740079" y="4982723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3 מקלות</a:t>
            </a: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DA5EF81A-DA22-5679-5BD3-B6585F7536E7}"/>
              </a:ext>
            </a:extLst>
          </p:cNvPr>
          <p:cNvSpPr/>
          <p:nvPr/>
        </p:nvSpPr>
        <p:spPr>
          <a:xfrm>
            <a:off x="4740079" y="5613141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6 מקלות</a:t>
            </a:r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3F09E161-1D20-C769-2616-DE64ABE35FB8}"/>
              </a:ext>
            </a:extLst>
          </p:cNvPr>
          <p:cNvSpPr/>
          <p:nvPr/>
        </p:nvSpPr>
        <p:spPr>
          <a:xfrm>
            <a:off x="4740079" y="6327241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9 מקלות</a:t>
            </a:r>
          </a:p>
        </p:txBody>
      </p:sp>
    </p:spTree>
    <p:extLst>
      <p:ext uri="{BB962C8B-B14F-4D97-AF65-F5344CB8AC3E}">
        <p14:creationId xmlns:p14="http://schemas.microsoft.com/office/powerpoint/2010/main" val="366014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B08548F0-7488-163A-1EB2-862C46585737}"/>
              </a:ext>
            </a:extLst>
          </p:cNvPr>
          <p:cNvGrpSpPr/>
          <p:nvPr/>
        </p:nvGrpSpPr>
        <p:grpSpPr>
          <a:xfrm>
            <a:off x="1526748" y="2794485"/>
            <a:ext cx="1120723" cy="303039"/>
            <a:chOff x="2780161" y="3891516"/>
            <a:chExt cx="1573620" cy="615165"/>
          </a:xfrm>
        </p:grpSpPr>
        <p:cxnSp>
          <p:nvCxnSpPr>
            <p:cNvPr id="3" name="מחבר ישר 2">
              <a:extLst>
                <a:ext uri="{FF2B5EF4-FFF2-40B4-BE49-F238E27FC236}">
                  <a16:creationId xmlns:a16="http://schemas.microsoft.com/office/drawing/2014/main" id="{A4E27144-5A83-F7C4-11CB-F6778105B0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מחבר ישר 8">
              <a:extLst>
                <a:ext uri="{FF2B5EF4-FFF2-40B4-BE49-F238E27FC236}">
                  <a16:creationId xmlns:a16="http://schemas.microsoft.com/office/drawing/2014/main" id="{5E2B251B-01F9-46C4-6D99-EDC2DFDCCB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>
              <a:extLst>
                <a:ext uri="{FF2B5EF4-FFF2-40B4-BE49-F238E27FC236}">
                  <a16:creationId xmlns:a16="http://schemas.microsoft.com/office/drawing/2014/main" id="{11A5063C-DE85-2BEA-1DD1-3236096F3B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F7446817-F963-58BF-2465-A4CDC1F2B791}"/>
              </a:ext>
            </a:extLst>
          </p:cNvPr>
          <p:cNvGrpSpPr/>
          <p:nvPr/>
        </p:nvGrpSpPr>
        <p:grpSpPr>
          <a:xfrm>
            <a:off x="3911985" y="2794485"/>
            <a:ext cx="1120723" cy="303039"/>
            <a:chOff x="2780161" y="3891516"/>
            <a:chExt cx="1573620" cy="615165"/>
          </a:xfrm>
        </p:grpSpPr>
        <p:cxnSp>
          <p:nvCxnSpPr>
            <p:cNvPr id="14" name="מחבר ישר 13">
              <a:extLst>
                <a:ext uri="{FF2B5EF4-FFF2-40B4-BE49-F238E27FC236}">
                  <a16:creationId xmlns:a16="http://schemas.microsoft.com/office/drawing/2014/main" id="{4B7022CB-63CC-27E2-F626-8FF2D6718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מחבר ישר 14">
              <a:extLst>
                <a:ext uri="{FF2B5EF4-FFF2-40B4-BE49-F238E27FC236}">
                  <a16:creationId xmlns:a16="http://schemas.microsoft.com/office/drawing/2014/main" id="{9FC33525-C29D-8428-4088-6BAF0B3DCC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מחבר ישר 15">
              <a:extLst>
                <a:ext uri="{FF2B5EF4-FFF2-40B4-BE49-F238E27FC236}">
                  <a16:creationId xmlns:a16="http://schemas.microsoft.com/office/drawing/2014/main" id="{2235896A-1F85-8687-DBB8-54830968D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601F4619-5C89-0515-1214-17E7E7819316}"/>
              </a:ext>
            </a:extLst>
          </p:cNvPr>
          <p:cNvGrpSpPr/>
          <p:nvPr/>
        </p:nvGrpSpPr>
        <p:grpSpPr>
          <a:xfrm>
            <a:off x="6170649" y="2794485"/>
            <a:ext cx="1120723" cy="303039"/>
            <a:chOff x="2780161" y="3891516"/>
            <a:chExt cx="1573620" cy="615165"/>
          </a:xfrm>
        </p:grpSpPr>
        <p:cxnSp>
          <p:nvCxnSpPr>
            <p:cNvPr id="18" name="מחבר ישר 17">
              <a:extLst>
                <a:ext uri="{FF2B5EF4-FFF2-40B4-BE49-F238E27FC236}">
                  <a16:creationId xmlns:a16="http://schemas.microsoft.com/office/drawing/2014/main" id="{3A638400-0615-1E93-5E49-D37DDF3DC3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>
              <a:extLst>
                <a:ext uri="{FF2B5EF4-FFF2-40B4-BE49-F238E27FC236}">
                  <a16:creationId xmlns:a16="http://schemas.microsoft.com/office/drawing/2014/main" id="{DC00ADAA-845F-FDA4-E7E4-989500A400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>
              <a:extLst>
                <a:ext uri="{FF2B5EF4-FFF2-40B4-BE49-F238E27FC236}">
                  <a16:creationId xmlns:a16="http://schemas.microsoft.com/office/drawing/2014/main" id="{CE9D4499-622D-D64A-22E2-1C13872FE8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D9C0CB43-5BF2-4F86-AEC9-3EED51AE099D}"/>
              </a:ext>
            </a:extLst>
          </p:cNvPr>
          <p:cNvGrpSpPr/>
          <p:nvPr/>
        </p:nvGrpSpPr>
        <p:grpSpPr>
          <a:xfrm>
            <a:off x="4065231" y="1864787"/>
            <a:ext cx="960205" cy="345819"/>
            <a:chOff x="5436675" y="2961818"/>
            <a:chExt cx="1348235" cy="702008"/>
          </a:xfrm>
        </p:grpSpPr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AFE02ECD-67B1-1868-095B-4BAC9E8506B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>
              <a:extLst>
                <a:ext uri="{FF2B5EF4-FFF2-40B4-BE49-F238E27FC236}">
                  <a16:creationId xmlns:a16="http://schemas.microsoft.com/office/drawing/2014/main" id="{A233CC96-3B54-4CFA-F6A9-AA0CD37ED06A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>
              <a:extLst>
                <a:ext uri="{FF2B5EF4-FFF2-40B4-BE49-F238E27FC236}">
                  <a16:creationId xmlns:a16="http://schemas.microsoft.com/office/drawing/2014/main" id="{80A4A1F0-36AC-78DB-205D-32215DB8B2D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D64A8768-542D-E2C1-959C-F495D86ECAC2}"/>
              </a:ext>
            </a:extLst>
          </p:cNvPr>
          <p:cNvGrpSpPr/>
          <p:nvPr/>
        </p:nvGrpSpPr>
        <p:grpSpPr>
          <a:xfrm>
            <a:off x="6337163" y="1904437"/>
            <a:ext cx="960205" cy="345819"/>
            <a:chOff x="5436675" y="2961818"/>
            <a:chExt cx="1348235" cy="702008"/>
          </a:xfrm>
        </p:grpSpPr>
        <p:cxnSp>
          <p:nvCxnSpPr>
            <p:cNvPr id="32" name="מחבר ישר 31">
              <a:extLst>
                <a:ext uri="{FF2B5EF4-FFF2-40B4-BE49-F238E27FC236}">
                  <a16:creationId xmlns:a16="http://schemas.microsoft.com/office/drawing/2014/main" id="{F1926741-A558-1D3F-4161-800A5C23235B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מחבר ישר 32">
              <a:extLst>
                <a:ext uri="{FF2B5EF4-FFF2-40B4-BE49-F238E27FC236}">
                  <a16:creationId xmlns:a16="http://schemas.microsoft.com/office/drawing/2014/main" id="{BB977893-94AE-BCAE-D6E7-BA764B7B4B4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מחבר ישר 33">
              <a:extLst>
                <a:ext uri="{FF2B5EF4-FFF2-40B4-BE49-F238E27FC236}">
                  <a16:creationId xmlns:a16="http://schemas.microsoft.com/office/drawing/2014/main" id="{9F122815-187D-C3E7-03C1-B3E2D66A4E8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4F53949E-B492-88EF-EC93-B2C69187030A}"/>
              </a:ext>
            </a:extLst>
          </p:cNvPr>
          <p:cNvGrpSpPr/>
          <p:nvPr/>
        </p:nvGrpSpPr>
        <p:grpSpPr>
          <a:xfrm>
            <a:off x="6488106" y="1074643"/>
            <a:ext cx="1120723" cy="303039"/>
            <a:chOff x="2780161" y="3891516"/>
            <a:chExt cx="1573620" cy="615165"/>
          </a:xfrm>
        </p:grpSpPr>
        <p:cxnSp>
          <p:nvCxnSpPr>
            <p:cNvPr id="36" name="מחבר ישר 35">
              <a:extLst>
                <a:ext uri="{FF2B5EF4-FFF2-40B4-BE49-F238E27FC236}">
                  <a16:creationId xmlns:a16="http://schemas.microsoft.com/office/drawing/2014/main" id="{497D5684-F1B3-2F44-D941-C77253FD1C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>
              <a:extLst>
                <a:ext uri="{FF2B5EF4-FFF2-40B4-BE49-F238E27FC236}">
                  <a16:creationId xmlns:a16="http://schemas.microsoft.com/office/drawing/2014/main" id="{E367E914-745B-DA99-2A61-2473CED6D0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מחבר ישר 37">
              <a:extLst>
                <a:ext uri="{FF2B5EF4-FFF2-40B4-BE49-F238E27FC236}">
                  <a16:creationId xmlns:a16="http://schemas.microsoft.com/office/drawing/2014/main" id="{B391E6FE-D226-8FCF-730B-FABA97E36F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מלבן 38">
            <a:extLst>
              <a:ext uri="{FF2B5EF4-FFF2-40B4-BE49-F238E27FC236}">
                <a16:creationId xmlns:a16="http://schemas.microsoft.com/office/drawing/2014/main" id="{AC3C9378-8061-1A3B-CC8E-3EBBC9F9D9C5}"/>
              </a:ext>
            </a:extLst>
          </p:cNvPr>
          <p:cNvSpPr/>
          <p:nvPr/>
        </p:nvSpPr>
        <p:spPr>
          <a:xfrm>
            <a:off x="1509136" y="3194947"/>
            <a:ext cx="10182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1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2EFCECBC-D35C-5C8E-1865-F5A72ECB1F2F}"/>
              </a:ext>
            </a:extLst>
          </p:cNvPr>
          <p:cNvSpPr/>
          <p:nvPr/>
        </p:nvSpPr>
        <p:spPr>
          <a:xfrm>
            <a:off x="3879029" y="3214297"/>
            <a:ext cx="10182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2</a:t>
            </a:r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8E5623E6-BCDC-94F6-0C4F-8DC9B1FCA724}"/>
              </a:ext>
            </a:extLst>
          </p:cNvPr>
          <p:cNvSpPr/>
          <p:nvPr/>
        </p:nvSpPr>
        <p:spPr>
          <a:xfrm>
            <a:off x="6132718" y="3214297"/>
            <a:ext cx="10182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3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2EDE69F0-E82F-F0F2-AF15-06B2EE4D275E}"/>
              </a:ext>
            </a:extLst>
          </p:cNvPr>
          <p:cNvSpPr/>
          <p:nvPr/>
        </p:nvSpPr>
        <p:spPr>
          <a:xfrm>
            <a:off x="6424163" y="23318"/>
            <a:ext cx="5275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מונחים חשובים :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F2DEAAD-A594-89B6-30FD-4F422073F51B}"/>
              </a:ext>
            </a:extLst>
          </p:cNvPr>
          <p:cNvSpPr/>
          <p:nvPr/>
        </p:nvSpPr>
        <p:spPr>
          <a:xfrm>
            <a:off x="3417780" y="5428903"/>
            <a:ext cx="88120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r"/>
            <a:r>
              <a:rPr lang="he-IL" sz="2800" b="1" u="sng" cap="none" spc="0" dirty="0">
                <a:ln/>
                <a:solidFill>
                  <a:schemeClr val="accent4"/>
                </a:solidFill>
                <a:effectLst/>
              </a:rPr>
              <a:t>איברי הסדרה 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- המבנים המרכיבים את הסדרה נקראים.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C79A2A2-387C-8B5C-C26C-E57DDE95BE73}"/>
              </a:ext>
            </a:extLst>
          </p:cNvPr>
          <p:cNvSpPr/>
          <p:nvPr/>
        </p:nvSpPr>
        <p:spPr>
          <a:xfrm>
            <a:off x="1767263" y="6130525"/>
            <a:ext cx="104150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יש להבחין בין </a:t>
            </a:r>
            <a:r>
              <a:rPr lang="he-IL" sz="2800" b="1" u="sng" cap="none" spc="0" dirty="0">
                <a:ln/>
                <a:solidFill>
                  <a:schemeClr val="accent4"/>
                </a:solidFill>
                <a:effectLst/>
              </a:rPr>
              <a:t>קשר בין איברים 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לבין </a:t>
            </a:r>
            <a:r>
              <a:rPr lang="he-IL" sz="2800" b="1" u="sng" cap="none" spc="0" dirty="0">
                <a:ln/>
                <a:solidFill>
                  <a:schemeClr val="accent4"/>
                </a:solidFill>
                <a:effectLst/>
              </a:rPr>
              <a:t>קשר בין איבר למיקומו בסדרה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.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9D24AF32-A524-7B32-F2B9-A025BE0A3C62}"/>
              </a:ext>
            </a:extLst>
          </p:cNvPr>
          <p:cNvSpPr/>
          <p:nvPr/>
        </p:nvSpPr>
        <p:spPr>
          <a:xfrm>
            <a:off x="535210" y="4410683"/>
            <a:ext cx="11751935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u="sng" dirty="0">
                <a:ln/>
                <a:solidFill>
                  <a:schemeClr val="accent4"/>
                </a:solidFill>
              </a:rPr>
              <a:t>סדרה</a:t>
            </a:r>
            <a:r>
              <a:rPr lang="he-IL" sz="2800" b="1" dirty="0">
                <a:ln/>
                <a:solidFill>
                  <a:schemeClr val="accent4"/>
                </a:solidFill>
              </a:rPr>
              <a:t> – קבוצה של פריטים מסודרים, כך שלכל פריט בסדרה יש מקום משלו,</a:t>
            </a:r>
          </a:p>
          <a:p>
            <a:pPr algn="r"/>
            <a:r>
              <a:rPr lang="he-IL" sz="2800" b="1" dirty="0">
                <a:ln/>
                <a:solidFill>
                  <a:schemeClr val="accent4"/>
                </a:solidFill>
              </a:rPr>
              <a:t>             את הפריטים בסדרה רושמים משמאל לימין.</a:t>
            </a:r>
          </a:p>
          <a:p>
            <a:pPr algn="ctr"/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857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B08548F0-7488-163A-1EB2-862C46585737}"/>
              </a:ext>
            </a:extLst>
          </p:cNvPr>
          <p:cNvGrpSpPr/>
          <p:nvPr/>
        </p:nvGrpSpPr>
        <p:grpSpPr>
          <a:xfrm>
            <a:off x="1071107" y="3125961"/>
            <a:ext cx="1573620" cy="615165"/>
            <a:chOff x="2780161" y="3891516"/>
            <a:chExt cx="1573620" cy="615165"/>
          </a:xfrm>
        </p:grpSpPr>
        <p:cxnSp>
          <p:nvCxnSpPr>
            <p:cNvPr id="3" name="מחבר ישר 2">
              <a:extLst>
                <a:ext uri="{FF2B5EF4-FFF2-40B4-BE49-F238E27FC236}">
                  <a16:creationId xmlns:a16="http://schemas.microsoft.com/office/drawing/2014/main" id="{A4E27144-5A83-F7C4-11CB-F6778105B0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מחבר ישר 8">
              <a:extLst>
                <a:ext uri="{FF2B5EF4-FFF2-40B4-BE49-F238E27FC236}">
                  <a16:creationId xmlns:a16="http://schemas.microsoft.com/office/drawing/2014/main" id="{5E2B251B-01F9-46C4-6D99-EDC2DFDCCB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>
              <a:extLst>
                <a:ext uri="{FF2B5EF4-FFF2-40B4-BE49-F238E27FC236}">
                  <a16:creationId xmlns:a16="http://schemas.microsoft.com/office/drawing/2014/main" id="{11A5063C-DE85-2BEA-1DD1-3236096F3B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מלבן 10">
            <a:extLst>
              <a:ext uri="{FF2B5EF4-FFF2-40B4-BE49-F238E27FC236}">
                <a16:creationId xmlns:a16="http://schemas.microsoft.com/office/drawing/2014/main" id="{B367EA5A-A3B8-3E91-A9BD-4CFB8E1EADBB}"/>
              </a:ext>
            </a:extLst>
          </p:cNvPr>
          <p:cNvSpPr/>
          <p:nvPr/>
        </p:nvSpPr>
        <p:spPr>
          <a:xfrm>
            <a:off x="1904222" y="515838"/>
            <a:ext cx="100527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נתבונן בשרטוט ובטבלה ונבדוק את החוקיות</a:t>
            </a:r>
          </a:p>
        </p:txBody>
      </p: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F7446817-F963-58BF-2465-A4CDC1F2B791}"/>
              </a:ext>
            </a:extLst>
          </p:cNvPr>
          <p:cNvGrpSpPr/>
          <p:nvPr/>
        </p:nvGrpSpPr>
        <p:grpSpPr>
          <a:xfrm>
            <a:off x="3456344" y="3125961"/>
            <a:ext cx="1573620" cy="615165"/>
            <a:chOff x="2780161" y="3891516"/>
            <a:chExt cx="1573620" cy="615165"/>
          </a:xfrm>
        </p:grpSpPr>
        <p:cxnSp>
          <p:nvCxnSpPr>
            <p:cNvPr id="14" name="מחבר ישר 13">
              <a:extLst>
                <a:ext uri="{FF2B5EF4-FFF2-40B4-BE49-F238E27FC236}">
                  <a16:creationId xmlns:a16="http://schemas.microsoft.com/office/drawing/2014/main" id="{4B7022CB-63CC-27E2-F626-8FF2D6718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מחבר ישר 14">
              <a:extLst>
                <a:ext uri="{FF2B5EF4-FFF2-40B4-BE49-F238E27FC236}">
                  <a16:creationId xmlns:a16="http://schemas.microsoft.com/office/drawing/2014/main" id="{9FC33525-C29D-8428-4088-6BAF0B3DCC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מחבר ישר 15">
              <a:extLst>
                <a:ext uri="{FF2B5EF4-FFF2-40B4-BE49-F238E27FC236}">
                  <a16:creationId xmlns:a16="http://schemas.microsoft.com/office/drawing/2014/main" id="{2235896A-1F85-8687-DBB8-54830968D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601F4619-5C89-0515-1214-17E7E7819316}"/>
              </a:ext>
            </a:extLst>
          </p:cNvPr>
          <p:cNvGrpSpPr/>
          <p:nvPr/>
        </p:nvGrpSpPr>
        <p:grpSpPr>
          <a:xfrm>
            <a:off x="5715008" y="3125961"/>
            <a:ext cx="1573620" cy="615165"/>
            <a:chOff x="2780161" y="3891516"/>
            <a:chExt cx="1573620" cy="615165"/>
          </a:xfrm>
        </p:grpSpPr>
        <p:cxnSp>
          <p:nvCxnSpPr>
            <p:cNvPr id="18" name="מחבר ישר 17">
              <a:extLst>
                <a:ext uri="{FF2B5EF4-FFF2-40B4-BE49-F238E27FC236}">
                  <a16:creationId xmlns:a16="http://schemas.microsoft.com/office/drawing/2014/main" id="{3A638400-0615-1E93-5E49-D37DDF3DC3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>
              <a:extLst>
                <a:ext uri="{FF2B5EF4-FFF2-40B4-BE49-F238E27FC236}">
                  <a16:creationId xmlns:a16="http://schemas.microsoft.com/office/drawing/2014/main" id="{DC00ADAA-845F-FDA4-E7E4-989500A400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>
              <a:extLst>
                <a:ext uri="{FF2B5EF4-FFF2-40B4-BE49-F238E27FC236}">
                  <a16:creationId xmlns:a16="http://schemas.microsoft.com/office/drawing/2014/main" id="{CE9D4499-622D-D64A-22E2-1C13872FE8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D9C0CB43-5BF2-4F86-AEC9-3EED51AE099D}"/>
              </a:ext>
            </a:extLst>
          </p:cNvPr>
          <p:cNvGrpSpPr/>
          <p:nvPr/>
        </p:nvGrpSpPr>
        <p:grpSpPr>
          <a:xfrm>
            <a:off x="3674456" y="2196263"/>
            <a:ext cx="1348235" cy="702008"/>
            <a:chOff x="5436675" y="2961818"/>
            <a:chExt cx="1348235" cy="702008"/>
          </a:xfrm>
        </p:grpSpPr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AFE02ECD-67B1-1868-095B-4BAC9E8506B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>
              <a:extLst>
                <a:ext uri="{FF2B5EF4-FFF2-40B4-BE49-F238E27FC236}">
                  <a16:creationId xmlns:a16="http://schemas.microsoft.com/office/drawing/2014/main" id="{A233CC96-3B54-4CFA-F6A9-AA0CD37ED06A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>
              <a:extLst>
                <a:ext uri="{FF2B5EF4-FFF2-40B4-BE49-F238E27FC236}">
                  <a16:creationId xmlns:a16="http://schemas.microsoft.com/office/drawing/2014/main" id="{80A4A1F0-36AC-78DB-205D-32215DB8B2D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D64A8768-542D-E2C1-959C-F495D86ECAC2}"/>
              </a:ext>
            </a:extLst>
          </p:cNvPr>
          <p:cNvGrpSpPr/>
          <p:nvPr/>
        </p:nvGrpSpPr>
        <p:grpSpPr>
          <a:xfrm>
            <a:off x="5946388" y="2235913"/>
            <a:ext cx="1348235" cy="702008"/>
            <a:chOff x="5436675" y="2961818"/>
            <a:chExt cx="1348235" cy="702008"/>
          </a:xfrm>
        </p:grpSpPr>
        <p:cxnSp>
          <p:nvCxnSpPr>
            <p:cNvPr id="32" name="מחבר ישר 31">
              <a:extLst>
                <a:ext uri="{FF2B5EF4-FFF2-40B4-BE49-F238E27FC236}">
                  <a16:creationId xmlns:a16="http://schemas.microsoft.com/office/drawing/2014/main" id="{F1926741-A558-1D3F-4161-800A5C23235B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מחבר ישר 32">
              <a:extLst>
                <a:ext uri="{FF2B5EF4-FFF2-40B4-BE49-F238E27FC236}">
                  <a16:creationId xmlns:a16="http://schemas.microsoft.com/office/drawing/2014/main" id="{BB977893-94AE-BCAE-D6E7-BA764B7B4B4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מחבר ישר 33">
              <a:extLst>
                <a:ext uri="{FF2B5EF4-FFF2-40B4-BE49-F238E27FC236}">
                  <a16:creationId xmlns:a16="http://schemas.microsoft.com/office/drawing/2014/main" id="{9F122815-187D-C3E7-03C1-B3E2D66A4E8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4F53949E-B492-88EF-EC93-B2C69187030A}"/>
              </a:ext>
            </a:extLst>
          </p:cNvPr>
          <p:cNvGrpSpPr/>
          <p:nvPr/>
        </p:nvGrpSpPr>
        <p:grpSpPr>
          <a:xfrm>
            <a:off x="6032465" y="1406119"/>
            <a:ext cx="1573620" cy="615165"/>
            <a:chOff x="2780161" y="3891516"/>
            <a:chExt cx="1573620" cy="615165"/>
          </a:xfrm>
        </p:grpSpPr>
        <p:cxnSp>
          <p:nvCxnSpPr>
            <p:cNvPr id="36" name="מחבר ישר 35">
              <a:extLst>
                <a:ext uri="{FF2B5EF4-FFF2-40B4-BE49-F238E27FC236}">
                  <a16:creationId xmlns:a16="http://schemas.microsoft.com/office/drawing/2014/main" id="{497D5684-F1B3-2F44-D941-C77253FD1C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>
              <a:extLst>
                <a:ext uri="{FF2B5EF4-FFF2-40B4-BE49-F238E27FC236}">
                  <a16:creationId xmlns:a16="http://schemas.microsoft.com/office/drawing/2014/main" id="{E367E914-745B-DA99-2A61-2473CED6D0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מחבר ישר 37">
              <a:extLst>
                <a:ext uri="{FF2B5EF4-FFF2-40B4-BE49-F238E27FC236}">
                  <a16:creationId xmlns:a16="http://schemas.microsoft.com/office/drawing/2014/main" id="{B391E6FE-D226-8FCF-730B-FABA97E36F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מלבן 38">
            <a:extLst>
              <a:ext uri="{FF2B5EF4-FFF2-40B4-BE49-F238E27FC236}">
                <a16:creationId xmlns:a16="http://schemas.microsoft.com/office/drawing/2014/main" id="{AC3C9378-8061-1A3B-CC8E-3EBBC9F9D9C5}"/>
              </a:ext>
            </a:extLst>
          </p:cNvPr>
          <p:cNvSpPr/>
          <p:nvPr/>
        </p:nvSpPr>
        <p:spPr>
          <a:xfrm>
            <a:off x="953761" y="3741126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1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2EFCECBC-D35C-5C8E-1865-F5A72ECB1F2F}"/>
              </a:ext>
            </a:extLst>
          </p:cNvPr>
          <p:cNvSpPr/>
          <p:nvPr/>
        </p:nvSpPr>
        <p:spPr>
          <a:xfrm>
            <a:off x="3323654" y="3760476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2</a:t>
            </a:r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8E5623E6-BCDC-94F6-0C4F-8DC9B1FCA724}"/>
              </a:ext>
            </a:extLst>
          </p:cNvPr>
          <p:cNvSpPr/>
          <p:nvPr/>
        </p:nvSpPr>
        <p:spPr>
          <a:xfrm>
            <a:off x="5577343" y="3760476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3</a:t>
            </a:r>
          </a:p>
        </p:txBody>
      </p:sp>
      <p:graphicFrame>
        <p:nvGraphicFramePr>
          <p:cNvPr id="43" name="טבלה 43">
            <a:extLst>
              <a:ext uri="{FF2B5EF4-FFF2-40B4-BE49-F238E27FC236}">
                <a16:creationId xmlns:a16="http://schemas.microsoft.com/office/drawing/2014/main" id="{CC7E8A50-2F9B-BC61-B965-CC14180E6565}"/>
              </a:ext>
            </a:extLst>
          </p:cNvPr>
          <p:cNvGraphicFramePr>
            <a:graphicFrameLocks noGrp="1"/>
          </p:cNvGraphicFramePr>
          <p:nvPr/>
        </p:nvGraphicFramePr>
        <p:xfrm>
          <a:off x="918220" y="4398199"/>
          <a:ext cx="6805762" cy="243840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262325">
                  <a:extLst>
                    <a:ext uri="{9D8B030D-6E8A-4147-A177-3AD203B41FA5}">
                      <a16:colId xmlns:a16="http://schemas.microsoft.com/office/drawing/2014/main" val="1209081816"/>
                    </a:ext>
                  </a:extLst>
                </a:gridCol>
                <a:gridCol w="2543437">
                  <a:extLst>
                    <a:ext uri="{9D8B030D-6E8A-4147-A177-3AD203B41FA5}">
                      <a16:colId xmlns:a16="http://schemas.microsoft.com/office/drawing/2014/main" val="3352506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מספר איברים במבנה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מספר מבנה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63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58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25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587862"/>
                  </a:ext>
                </a:extLst>
              </a:tr>
            </a:tbl>
          </a:graphicData>
        </a:graphic>
      </p:graphicFrame>
      <p:sp>
        <p:nvSpPr>
          <p:cNvPr id="44" name="מלבן 43">
            <a:extLst>
              <a:ext uri="{FF2B5EF4-FFF2-40B4-BE49-F238E27FC236}">
                <a16:creationId xmlns:a16="http://schemas.microsoft.com/office/drawing/2014/main" id="{6EA3F7F3-5030-2E05-426A-D7EBA4EE850A}"/>
              </a:ext>
            </a:extLst>
          </p:cNvPr>
          <p:cNvSpPr/>
          <p:nvPr/>
        </p:nvSpPr>
        <p:spPr>
          <a:xfrm>
            <a:off x="2271361" y="4976961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1</a:t>
            </a:r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40473E22-500A-9100-9508-47C69A080A27}"/>
              </a:ext>
            </a:extLst>
          </p:cNvPr>
          <p:cNvSpPr/>
          <p:nvPr/>
        </p:nvSpPr>
        <p:spPr>
          <a:xfrm>
            <a:off x="2271361" y="5645170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46" name="מלבן 45">
            <a:extLst>
              <a:ext uri="{FF2B5EF4-FFF2-40B4-BE49-F238E27FC236}">
                <a16:creationId xmlns:a16="http://schemas.microsoft.com/office/drawing/2014/main" id="{94BC362B-8318-095D-901F-3593D539A381}"/>
              </a:ext>
            </a:extLst>
          </p:cNvPr>
          <p:cNvSpPr/>
          <p:nvPr/>
        </p:nvSpPr>
        <p:spPr>
          <a:xfrm>
            <a:off x="2310719" y="6295290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CB1A9B1C-7DE1-CCF5-E33F-1BA9D0BB3F70}"/>
              </a:ext>
            </a:extLst>
          </p:cNvPr>
          <p:cNvSpPr/>
          <p:nvPr/>
        </p:nvSpPr>
        <p:spPr>
          <a:xfrm>
            <a:off x="4740079" y="4982723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3 מקלות</a:t>
            </a: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DA5EF81A-DA22-5679-5BD3-B6585F7536E7}"/>
              </a:ext>
            </a:extLst>
          </p:cNvPr>
          <p:cNvSpPr/>
          <p:nvPr/>
        </p:nvSpPr>
        <p:spPr>
          <a:xfrm>
            <a:off x="4740079" y="5613141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6 מקלות</a:t>
            </a:r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3F09E161-1D20-C769-2616-DE64ABE35FB8}"/>
              </a:ext>
            </a:extLst>
          </p:cNvPr>
          <p:cNvSpPr/>
          <p:nvPr/>
        </p:nvSpPr>
        <p:spPr>
          <a:xfrm>
            <a:off x="4740079" y="6327241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9 מקלות</a:t>
            </a:r>
          </a:p>
        </p:txBody>
      </p:sp>
      <p:sp>
        <p:nvSpPr>
          <p:cNvPr id="2" name="מגילה: אופקית 1">
            <a:extLst>
              <a:ext uri="{FF2B5EF4-FFF2-40B4-BE49-F238E27FC236}">
                <a16:creationId xmlns:a16="http://schemas.microsoft.com/office/drawing/2014/main" id="{E63E6D34-ACEE-30A5-AE83-6358D18012D2}"/>
              </a:ext>
            </a:extLst>
          </p:cNvPr>
          <p:cNvSpPr/>
          <p:nvPr/>
        </p:nvSpPr>
        <p:spPr>
          <a:xfrm>
            <a:off x="7792833" y="1539736"/>
            <a:ext cx="4258663" cy="2346461"/>
          </a:xfrm>
          <a:prstGeom prst="horizontalScrol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8D2221B-683D-0221-F320-29D1FAFD9013}"/>
              </a:ext>
            </a:extLst>
          </p:cNvPr>
          <p:cNvSpPr/>
          <p:nvPr/>
        </p:nvSpPr>
        <p:spPr>
          <a:xfrm>
            <a:off x="8261221" y="1957985"/>
            <a:ext cx="360547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מהו הקשר בין </a:t>
            </a:r>
            <a:r>
              <a:rPr lang="he-IL" sz="2800" b="1" dirty="0">
                <a:ln/>
                <a:solidFill>
                  <a:schemeClr val="accent6">
                    <a:lumMod val="20000"/>
                    <a:lumOff val="80000"/>
                  </a:schemeClr>
                </a:solidFill>
              </a:rPr>
              <a:t>כל שני </a:t>
            </a:r>
          </a:p>
          <a:p>
            <a:pPr algn="ctr"/>
            <a:r>
              <a:rPr lang="he-IL" sz="2800" b="1" dirty="0">
                <a:ln/>
                <a:solidFill>
                  <a:schemeClr val="accent6">
                    <a:lumMod val="20000"/>
                    <a:lumOff val="80000"/>
                  </a:schemeClr>
                </a:solidFill>
              </a:rPr>
              <a:t>איברים סמוכים? </a:t>
            </a:r>
          </a:p>
          <a:p>
            <a:pPr algn="ctr"/>
            <a:r>
              <a:rPr lang="he-IL" sz="2800" b="1" cap="none" spc="0" dirty="0">
                <a:ln/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נבדוק</a:t>
            </a:r>
            <a:r>
              <a:rPr lang="he-IL" sz="2800" b="1" dirty="0">
                <a:ln/>
                <a:solidFill>
                  <a:schemeClr val="accent6">
                    <a:lumMod val="20000"/>
                    <a:lumOff val="80000"/>
                  </a:schemeClr>
                </a:solidFill>
              </a:rPr>
              <a:t> משמאל לימין</a:t>
            </a:r>
            <a:r>
              <a:rPr lang="he-IL" sz="2800" b="1" dirty="0">
                <a:ln/>
                <a:solidFill>
                  <a:schemeClr val="accent4"/>
                </a:solidFill>
              </a:rPr>
              <a:t>.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" name="מגילה: אופקית 4">
            <a:extLst>
              <a:ext uri="{FF2B5EF4-FFF2-40B4-BE49-F238E27FC236}">
                <a16:creationId xmlns:a16="http://schemas.microsoft.com/office/drawing/2014/main" id="{41912A7B-C2D5-5919-B733-BD893687248F}"/>
              </a:ext>
            </a:extLst>
          </p:cNvPr>
          <p:cNvSpPr/>
          <p:nvPr/>
        </p:nvSpPr>
        <p:spPr>
          <a:xfrm>
            <a:off x="7792833" y="4033312"/>
            <a:ext cx="4258663" cy="2103049"/>
          </a:xfrm>
          <a:prstGeom prst="horizontalScroll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A8535B50-86D0-5D16-ECE0-848892B03D08}"/>
              </a:ext>
            </a:extLst>
          </p:cNvPr>
          <p:cNvSpPr/>
          <p:nvPr/>
        </p:nvSpPr>
        <p:spPr>
          <a:xfrm>
            <a:off x="8764077" y="4467727"/>
            <a:ext cx="265489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כל איבר בסדרה</a:t>
            </a:r>
          </a:p>
          <a:p>
            <a:pPr algn="ctr"/>
            <a:r>
              <a:rPr lang="he-IL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גדול </a:t>
            </a:r>
            <a:r>
              <a:rPr lang="he-IL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מקודמו </a:t>
            </a:r>
          </a:p>
          <a:p>
            <a:pPr algn="ctr"/>
            <a:r>
              <a:rPr lang="he-IL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ב- 3</a:t>
            </a:r>
            <a:endParaRPr lang="he-IL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683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9" grpId="0"/>
      <p:bldP spid="40" grpId="0"/>
      <p:bldP spid="41" grpId="0"/>
      <p:bldP spid="44" grpId="0"/>
      <p:bldP spid="45" grpId="0"/>
      <p:bldP spid="46" grpId="0"/>
      <p:bldP spid="47" grpId="0"/>
      <p:bldP spid="48" grpId="0"/>
      <p:bldP spid="49" grpId="0"/>
      <p:bldP spid="2" grpId="0" animBg="1"/>
      <p:bldP spid="4" grpId="0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B08548F0-7488-163A-1EB2-862C46585737}"/>
              </a:ext>
            </a:extLst>
          </p:cNvPr>
          <p:cNvGrpSpPr/>
          <p:nvPr/>
        </p:nvGrpSpPr>
        <p:grpSpPr>
          <a:xfrm>
            <a:off x="1472557" y="5501164"/>
            <a:ext cx="1573620" cy="615165"/>
            <a:chOff x="2780161" y="3891516"/>
            <a:chExt cx="1573620" cy="615165"/>
          </a:xfrm>
        </p:grpSpPr>
        <p:cxnSp>
          <p:nvCxnSpPr>
            <p:cNvPr id="3" name="מחבר ישר 2">
              <a:extLst>
                <a:ext uri="{FF2B5EF4-FFF2-40B4-BE49-F238E27FC236}">
                  <a16:creationId xmlns:a16="http://schemas.microsoft.com/office/drawing/2014/main" id="{A4E27144-5A83-F7C4-11CB-F6778105B0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מחבר ישר 8">
              <a:extLst>
                <a:ext uri="{FF2B5EF4-FFF2-40B4-BE49-F238E27FC236}">
                  <a16:creationId xmlns:a16="http://schemas.microsoft.com/office/drawing/2014/main" id="{5E2B251B-01F9-46C4-6D99-EDC2DFDCCB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>
              <a:extLst>
                <a:ext uri="{FF2B5EF4-FFF2-40B4-BE49-F238E27FC236}">
                  <a16:creationId xmlns:a16="http://schemas.microsoft.com/office/drawing/2014/main" id="{11A5063C-DE85-2BEA-1DD1-3236096F3B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מלבן 10">
            <a:extLst>
              <a:ext uri="{FF2B5EF4-FFF2-40B4-BE49-F238E27FC236}">
                <a16:creationId xmlns:a16="http://schemas.microsoft.com/office/drawing/2014/main" id="{B367EA5A-A3B8-3E91-A9BD-4CFB8E1EADBB}"/>
              </a:ext>
            </a:extLst>
          </p:cNvPr>
          <p:cNvSpPr/>
          <p:nvPr/>
        </p:nvSpPr>
        <p:spPr>
          <a:xfrm>
            <a:off x="3621182" y="199101"/>
            <a:ext cx="83327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משימה : שרטטו את המבנה החמישי</a:t>
            </a:r>
            <a:r>
              <a:rPr lang="he-IL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</a:p>
        </p:txBody>
      </p: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F7446817-F963-58BF-2465-A4CDC1F2B791}"/>
              </a:ext>
            </a:extLst>
          </p:cNvPr>
          <p:cNvGrpSpPr/>
          <p:nvPr/>
        </p:nvGrpSpPr>
        <p:grpSpPr>
          <a:xfrm>
            <a:off x="3389950" y="5501164"/>
            <a:ext cx="1573620" cy="615165"/>
            <a:chOff x="2780161" y="3891516"/>
            <a:chExt cx="1573620" cy="615165"/>
          </a:xfrm>
        </p:grpSpPr>
        <p:cxnSp>
          <p:nvCxnSpPr>
            <p:cNvPr id="14" name="מחבר ישר 13">
              <a:extLst>
                <a:ext uri="{FF2B5EF4-FFF2-40B4-BE49-F238E27FC236}">
                  <a16:creationId xmlns:a16="http://schemas.microsoft.com/office/drawing/2014/main" id="{4B7022CB-63CC-27E2-F626-8FF2D6718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מחבר ישר 14">
              <a:extLst>
                <a:ext uri="{FF2B5EF4-FFF2-40B4-BE49-F238E27FC236}">
                  <a16:creationId xmlns:a16="http://schemas.microsoft.com/office/drawing/2014/main" id="{9FC33525-C29D-8428-4088-6BAF0B3DCC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מחבר ישר 15">
              <a:extLst>
                <a:ext uri="{FF2B5EF4-FFF2-40B4-BE49-F238E27FC236}">
                  <a16:creationId xmlns:a16="http://schemas.microsoft.com/office/drawing/2014/main" id="{2235896A-1F85-8687-DBB8-54830968D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601F4619-5C89-0515-1214-17E7E7819316}"/>
              </a:ext>
            </a:extLst>
          </p:cNvPr>
          <p:cNvGrpSpPr/>
          <p:nvPr/>
        </p:nvGrpSpPr>
        <p:grpSpPr>
          <a:xfrm>
            <a:off x="5361545" y="5501164"/>
            <a:ext cx="1573620" cy="615165"/>
            <a:chOff x="2780161" y="3891516"/>
            <a:chExt cx="1573620" cy="615165"/>
          </a:xfrm>
        </p:grpSpPr>
        <p:cxnSp>
          <p:nvCxnSpPr>
            <p:cNvPr id="18" name="מחבר ישר 17">
              <a:extLst>
                <a:ext uri="{FF2B5EF4-FFF2-40B4-BE49-F238E27FC236}">
                  <a16:creationId xmlns:a16="http://schemas.microsoft.com/office/drawing/2014/main" id="{3A638400-0615-1E93-5E49-D37DDF3DC3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>
              <a:extLst>
                <a:ext uri="{FF2B5EF4-FFF2-40B4-BE49-F238E27FC236}">
                  <a16:creationId xmlns:a16="http://schemas.microsoft.com/office/drawing/2014/main" id="{DC00ADAA-845F-FDA4-E7E4-989500A400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>
              <a:extLst>
                <a:ext uri="{FF2B5EF4-FFF2-40B4-BE49-F238E27FC236}">
                  <a16:creationId xmlns:a16="http://schemas.microsoft.com/office/drawing/2014/main" id="{CE9D4499-622D-D64A-22E2-1C13872FE8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D9C0CB43-5BF2-4F86-AEC9-3EED51AE099D}"/>
              </a:ext>
            </a:extLst>
          </p:cNvPr>
          <p:cNvGrpSpPr/>
          <p:nvPr/>
        </p:nvGrpSpPr>
        <p:grpSpPr>
          <a:xfrm>
            <a:off x="3608062" y="4571466"/>
            <a:ext cx="1348235" cy="702008"/>
            <a:chOff x="5436675" y="2961818"/>
            <a:chExt cx="1348235" cy="702008"/>
          </a:xfrm>
        </p:grpSpPr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AFE02ECD-67B1-1868-095B-4BAC9E8506B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>
              <a:extLst>
                <a:ext uri="{FF2B5EF4-FFF2-40B4-BE49-F238E27FC236}">
                  <a16:creationId xmlns:a16="http://schemas.microsoft.com/office/drawing/2014/main" id="{A233CC96-3B54-4CFA-F6A9-AA0CD37ED06A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>
              <a:extLst>
                <a:ext uri="{FF2B5EF4-FFF2-40B4-BE49-F238E27FC236}">
                  <a16:creationId xmlns:a16="http://schemas.microsoft.com/office/drawing/2014/main" id="{80A4A1F0-36AC-78DB-205D-32215DB8B2D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D64A8768-542D-E2C1-959C-F495D86ECAC2}"/>
              </a:ext>
            </a:extLst>
          </p:cNvPr>
          <p:cNvGrpSpPr/>
          <p:nvPr/>
        </p:nvGrpSpPr>
        <p:grpSpPr>
          <a:xfrm>
            <a:off x="5592925" y="4611116"/>
            <a:ext cx="1348235" cy="702008"/>
            <a:chOff x="5436675" y="2961818"/>
            <a:chExt cx="1348235" cy="702008"/>
          </a:xfrm>
        </p:grpSpPr>
        <p:cxnSp>
          <p:nvCxnSpPr>
            <p:cNvPr id="32" name="מחבר ישר 31">
              <a:extLst>
                <a:ext uri="{FF2B5EF4-FFF2-40B4-BE49-F238E27FC236}">
                  <a16:creationId xmlns:a16="http://schemas.microsoft.com/office/drawing/2014/main" id="{F1926741-A558-1D3F-4161-800A5C23235B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מחבר ישר 32">
              <a:extLst>
                <a:ext uri="{FF2B5EF4-FFF2-40B4-BE49-F238E27FC236}">
                  <a16:creationId xmlns:a16="http://schemas.microsoft.com/office/drawing/2014/main" id="{BB977893-94AE-BCAE-D6E7-BA764B7B4B4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מחבר ישר 33">
              <a:extLst>
                <a:ext uri="{FF2B5EF4-FFF2-40B4-BE49-F238E27FC236}">
                  <a16:creationId xmlns:a16="http://schemas.microsoft.com/office/drawing/2014/main" id="{9F122815-187D-C3E7-03C1-B3E2D66A4E8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4F53949E-B492-88EF-EC93-B2C69187030A}"/>
              </a:ext>
            </a:extLst>
          </p:cNvPr>
          <p:cNvGrpSpPr/>
          <p:nvPr/>
        </p:nvGrpSpPr>
        <p:grpSpPr>
          <a:xfrm>
            <a:off x="5679002" y="3781322"/>
            <a:ext cx="1573620" cy="615165"/>
            <a:chOff x="2780161" y="3891516"/>
            <a:chExt cx="1573620" cy="615165"/>
          </a:xfrm>
        </p:grpSpPr>
        <p:cxnSp>
          <p:nvCxnSpPr>
            <p:cNvPr id="36" name="מחבר ישר 35">
              <a:extLst>
                <a:ext uri="{FF2B5EF4-FFF2-40B4-BE49-F238E27FC236}">
                  <a16:creationId xmlns:a16="http://schemas.microsoft.com/office/drawing/2014/main" id="{497D5684-F1B3-2F44-D941-C77253FD1C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>
              <a:extLst>
                <a:ext uri="{FF2B5EF4-FFF2-40B4-BE49-F238E27FC236}">
                  <a16:creationId xmlns:a16="http://schemas.microsoft.com/office/drawing/2014/main" id="{E367E914-745B-DA99-2A61-2473CED6D0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מחבר ישר 37">
              <a:extLst>
                <a:ext uri="{FF2B5EF4-FFF2-40B4-BE49-F238E27FC236}">
                  <a16:creationId xmlns:a16="http://schemas.microsoft.com/office/drawing/2014/main" id="{B391E6FE-D226-8FCF-730B-FABA97E36F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מלבן 38">
            <a:extLst>
              <a:ext uri="{FF2B5EF4-FFF2-40B4-BE49-F238E27FC236}">
                <a16:creationId xmlns:a16="http://schemas.microsoft.com/office/drawing/2014/main" id="{AC3C9378-8061-1A3B-CC8E-3EBBC9F9D9C5}"/>
              </a:ext>
            </a:extLst>
          </p:cNvPr>
          <p:cNvSpPr/>
          <p:nvPr/>
        </p:nvSpPr>
        <p:spPr>
          <a:xfrm>
            <a:off x="1355211" y="6116329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1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2EFCECBC-D35C-5C8E-1865-F5A72ECB1F2F}"/>
              </a:ext>
            </a:extLst>
          </p:cNvPr>
          <p:cNvSpPr/>
          <p:nvPr/>
        </p:nvSpPr>
        <p:spPr>
          <a:xfrm>
            <a:off x="3257260" y="6135679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2</a:t>
            </a:r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8E5623E6-BCDC-94F6-0C4F-8DC9B1FCA724}"/>
              </a:ext>
            </a:extLst>
          </p:cNvPr>
          <p:cNvSpPr/>
          <p:nvPr/>
        </p:nvSpPr>
        <p:spPr>
          <a:xfrm>
            <a:off x="5223880" y="6135679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3</a:t>
            </a:r>
          </a:p>
        </p:txBody>
      </p:sp>
      <p:grpSp>
        <p:nvGrpSpPr>
          <p:cNvPr id="7" name="קבוצה 6">
            <a:extLst>
              <a:ext uri="{FF2B5EF4-FFF2-40B4-BE49-F238E27FC236}">
                <a16:creationId xmlns:a16="http://schemas.microsoft.com/office/drawing/2014/main" id="{30542364-D645-8686-6FB3-29B8A4961262}"/>
              </a:ext>
            </a:extLst>
          </p:cNvPr>
          <p:cNvGrpSpPr/>
          <p:nvPr/>
        </p:nvGrpSpPr>
        <p:grpSpPr>
          <a:xfrm>
            <a:off x="7487800" y="5520833"/>
            <a:ext cx="1573620" cy="615165"/>
            <a:chOff x="2780161" y="3891516"/>
            <a:chExt cx="1573620" cy="615165"/>
          </a:xfrm>
        </p:grpSpPr>
        <p:cxnSp>
          <p:nvCxnSpPr>
            <p:cNvPr id="8" name="מחבר ישר 7">
              <a:extLst>
                <a:ext uri="{FF2B5EF4-FFF2-40B4-BE49-F238E27FC236}">
                  <a16:creationId xmlns:a16="http://schemas.microsoft.com/office/drawing/2014/main" id="{B7BEF3B2-8DDC-ABAD-5C92-C6858BA6DB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מחבר ישר 20">
              <a:extLst>
                <a:ext uri="{FF2B5EF4-FFF2-40B4-BE49-F238E27FC236}">
                  <a16:creationId xmlns:a16="http://schemas.microsoft.com/office/drawing/2014/main" id="{309DC011-B580-55F4-1B11-59D7DC1D52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מחבר ישר 21">
              <a:extLst>
                <a:ext uri="{FF2B5EF4-FFF2-40B4-BE49-F238E27FC236}">
                  <a16:creationId xmlns:a16="http://schemas.microsoft.com/office/drawing/2014/main" id="{0640F4FB-7FED-6A77-26C3-AC83CA09B6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קבוצה 22">
            <a:extLst>
              <a:ext uri="{FF2B5EF4-FFF2-40B4-BE49-F238E27FC236}">
                <a16:creationId xmlns:a16="http://schemas.microsoft.com/office/drawing/2014/main" id="{DCB0B84A-995A-09D6-1DA4-4C546BAE9E7D}"/>
              </a:ext>
            </a:extLst>
          </p:cNvPr>
          <p:cNvGrpSpPr/>
          <p:nvPr/>
        </p:nvGrpSpPr>
        <p:grpSpPr>
          <a:xfrm>
            <a:off x="7719180" y="4630785"/>
            <a:ext cx="1348235" cy="702008"/>
            <a:chOff x="5436675" y="2961818"/>
            <a:chExt cx="1348235" cy="702008"/>
          </a:xfrm>
        </p:grpSpPr>
        <p:cxnSp>
          <p:nvCxnSpPr>
            <p:cNvPr id="24" name="מחבר ישר 23">
              <a:extLst>
                <a:ext uri="{FF2B5EF4-FFF2-40B4-BE49-F238E27FC236}">
                  <a16:creationId xmlns:a16="http://schemas.microsoft.com/office/drawing/2014/main" id="{B9A03202-61E4-2D71-585E-6E5FC918A0A7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מחבר ישר 24">
              <a:extLst>
                <a:ext uri="{FF2B5EF4-FFF2-40B4-BE49-F238E27FC236}">
                  <a16:creationId xmlns:a16="http://schemas.microsoft.com/office/drawing/2014/main" id="{A10F9A3A-5DA0-C62E-1D71-4B140B55749A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מחבר ישר 25">
              <a:extLst>
                <a:ext uri="{FF2B5EF4-FFF2-40B4-BE49-F238E27FC236}">
                  <a16:creationId xmlns:a16="http://schemas.microsoft.com/office/drawing/2014/main" id="{E865DF3C-9D40-160D-0559-C161F9BB3774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קבוצה 41">
            <a:extLst>
              <a:ext uri="{FF2B5EF4-FFF2-40B4-BE49-F238E27FC236}">
                <a16:creationId xmlns:a16="http://schemas.microsoft.com/office/drawing/2014/main" id="{DC12ED18-B856-EB4D-1DB4-2E872510260A}"/>
              </a:ext>
            </a:extLst>
          </p:cNvPr>
          <p:cNvGrpSpPr/>
          <p:nvPr/>
        </p:nvGrpSpPr>
        <p:grpSpPr>
          <a:xfrm>
            <a:off x="7805257" y="3800991"/>
            <a:ext cx="1573620" cy="615165"/>
            <a:chOff x="2780161" y="3891516"/>
            <a:chExt cx="1573620" cy="615165"/>
          </a:xfrm>
        </p:grpSpPr>
        <p:cxnSp>
          <p:nvCxnSpPr>
            <p:cNvPr id="50" name="מחבר ישר 49">
              <a:extLst>
                <a:ext uri="{FF2B5EF4-FFF2-40B4-BE49-F238E27FC236}">
                  <a16:creationId xmlns:a16="http://schemas.microsoft.com/office/drawing/2014/main" id="{671CB08E-4F69-A64B-D632-8BB43E69EA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מחבר ישר 50">
              <a:extLst>
                <a:ext uri="{FF2B5EF4-FFF2-40B4-BE49-F238E27FC236}">
                  <a16:creationId xmlns:a16="http://schemas.microsoft.com/office/drawing/2014/main" id="{10A8F17A-5BFC-EC19-2381-FF574EED19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מחבר ישר 51">
              <a:extLst>
                <a:ext uri="{FF2B5EF4-FFF2-40B4-BE49-F238E27FC236}">
                  <a16:creationId xmlns:a16="http://schemas.microsoft.com/office/drawing/2014/main" id="{663A2826-39AC-6D0F-96B3-E0BC0605F6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מלבן 52">
            <a:extLst>
              <a:ext uri="{FF2B5EF4-FFF2-40B4-BE49-F238E27FC236}">
                <a16:creationId xmlns:a16="http://schemas.microsoft.com/office/drawing/2014/main" id="{BBD093B3-4CD7-78FA-D8BE-77C8DDF66275}"/>
              </a:ext>
            </a:extLst>
          </p:cNvPr>
          <p:cNvSpPr/>
          <p:nvPr/>
        </p:nvSpPr>
        <p:spPr>
          <a:xfrm>
            <a:off x="7350135" y="6155348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4</a:t>
            </a:r>
          </a:p>
        </p:txBody>
      </p:sp>
      <p:grpSp>
        <p:nvGrpSpPr>
          <p:cNvPr id="54" name="קבוצה 53">
            <a:extLst>
              <a:ext uri="{FF2B5EF4-FFF2-40B4-BE49-F238E27FC236}">
                <a16:creationId xmlns:a16="http://schemas.microsoft.com/office/drawing/2014/main" id="{9A48A15D-5A6B-F664-B14E-664D728C4C16}"/>
              </a:ext>
            </a:extLst>
          </p:cNvPr>
          <p:cNvGrpSpPr/>
          <p:nvPr/>
        </p:nvGrpSpPr>
        <p:grpSpPr>
          <a:xfrm>
            <a:off x="8030642" y="2892837"/>
            <a:ext cx="1348235" cy="702008"/>
            <a:chOff x="5436675" y="2961818"/>
            <a:chExt cx="1348235" cy="702008"/>
          </a:xfrm>
        </p:grpSpPr>
        <p:cxnSp>
          <p:nvCxnSpPr>
            <p:cNvPr id="55" name="מחבר ישר 54">
              <a:extLst>
                <a:ext uri="{FF2B5EF4-FFF2-40B4-BE49-F238E27FC236}">
                  <a16:creationId xmlns:a16="http://schemas.microsoft.com/office/drawing/2014/main" id="{E0C2AB0D-C21C-E1FC-1375-4171FEAAA968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מחבר ישר 55">
              <a:extLst>
                <a:ext uri="{FF2B5EF4-FFF2-40B4-BE49-F238E27FC236}">
                  <a16:creationId xmlns:a16="http://schemas.microsoft.com/office/drawing/2014/main" id="{11E29422-4E2B-CCF4-F23E-F78649E6931B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מחבר ישר 56">
              <a:extLst>
                <a:ext uri="{FF2B5EF4-FFF2-40B4-BE49-F238E27FC236}">
                  <a16:creationId xmlns:a16="http://schemas.microsoft.com/office/drawing/2014/main" id="{E37FE83D-E218-0345-C0BD-64ABB3A77A16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קבוצה 57">
            <a:extLst>
              <a:ext uri="{FF2B5EF4-FFF2-40B4-BE49-F238E27FC236}">
                <a16:creationId xmlns:a16="http://schemas.microsoft.com/office/drawing/2014/main" id="{48B7C399-45C6-EB74-BEAC-7C49FBE13CAC}"/>
              </a:ext>
            </a:extLst>
          </p:cNvPr>
          <p:cNvGrpSpPr/>
          <p:nvPr/>
        </p:nvGrpSpPr>
        <p:grpSpPr>
          <a:xfrm>
            <a:off x="9573774" y="5584628"/>
            <a:ext cx="1573620" cy="615165"/>
            <a:chOff x="2780161" y="3891516"/>
            <a:chExt cx="1573620" cy="615165"/>
          </a:xfrm>
        </p:grpSpPr>
        <p:cxnSp>
          <p:nvCxnSpPr>
            <p:cNvPr id="59" name="מחבר ישר 58">
              <a:extLst>
                <a:ext uri="{FF2B5EF4-FFF2-40B4-BE49-F238E27FC236}">
                  <a16:creationId xmlns:a16="http://schemas.microsoft.com/office/drawing/2014/main" id="{E0F4C854-724C-E922-368E-08535153EA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מחבר ישר 59">
              <a:extLst>
                <a:ext uri="{FF2B5EF4-FFF2-40B4-BE49-F238E27FC236}">
                  <a16:creationId xmlns:a16="http://schemas.microsoft.com/office/drawing/2014/main" id="{DCC1E012-6953-E434-F29A-60DFBD9460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מחבר ישר 60">
              <a:extLst>
                <a:ext uri="{FF2B5EF4-FFF2-40B4-BE49-F238E27FC236}">
                  <a16:creationId xmlns:a16="http://schemas.microsoft.com/office/drawing/2014/main" id="{8BE30396-0633-12CD-0719-7C5141041E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קבוצה 61">
            <a:extLst>
              <a:ext uri="{FF2B5EF4-FFF2-40B4-BE49-F238E27FC236}">
                <a16:creationId xmlns:a16="http://schemas.microsoft.com/office/drawing/2014/main" id="{D7247725-1402-7873-30DF-999E00E43F1E}"/>
              </a:ext>
            </a:extLst>
          </p:cNvPr>
          <p:cNvGrpSpPr/>
          <p:nvPr/>
        </p:nvGrpSpPr>
        <p:grpSpPr>
          <a:xfrm>
            <a:off x="9805154" y="4694580"/>
            <a:ext cx="1348235" cy="702008"/>
            <a:chOff x="5436675" y="2961818"/>
            <a:chExt cx="1348235" cy="702008"/>
          </a:xfrm>
        </p:grpSpPr>
        <p:cxnSp>
          <p:nvCxnSpPr>
            <p:cNvPr id="63" name="מחבר ישר 62">
              <a:extLst>
                <a:ext uri="{FF2B5EF4-FFF2-40B4-BE49-F238E27FC236}">
                  <a16:creationId xmlns:a16="http://schemas.microsoft.com/office/drawing/2014/main" id="{1E137767-3AB2-5F63-5126-9539CC34EBEC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מחבר ישר 63">
              <a:extLst>
                <a:ext uri="{FF2B5EF4-FFF2-40B4-BE49-F238E27FC236}">
                  <a16:creationId xmlns:a16="http://schemas.microsoft.com/office/drawing/2014/main" id="{F7EFC6A6-AF6C-5C14-8E5C-7EB8395401D5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מחבר ישר 64">
              <a:extLst>
                <a:ext uri="{FF2B5EF4-FFF2-40B4-BE49-F238E27FC236}">
                  <a16:creationId xmlns:a16="http://schemas.microsoft.com/office/drawing/2014/main" id="{BBD09D1C-AE2D-E494-ED7E-3F31E45EE8ED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קבוצה 65">
            <a:extLst>
              <a:ext uri="{FF2B5EF4-FFF2-40B4-BE49-F238E27FC236}">
                <a16:creationId xmlns:a16="http://schemas.microsoft.com/office/drawing/2014/main" id="{01DB367A-52A1-F9CD-CA42-C0BA502DA141}"/>
              </a:ext>
            </a:extLst>
          </p:cNvPr>
          <p:cNvGrpSpPr/>
          <p:nvPr/>
        </p:nvGrpSpPr>
        <p:grpSpPr>
          <a:xfrm>
            <a:off x="9891231" y="3864786"/>
            <a:ext cx="1573620" cy="615165"/>
            <a:chOff x="2780161" y="3891516"/>
            <a:chExt cx="1573620" cy="615165"/>
          </a:xfrm>
        </p:grpSpPr>
        <p:cxnSp>
          <p:nvCxnSpPr>
            <p:cNvPr id="67" name="מחבר ישר 66">
              <a:extLst>
                <a:ext uri="{FF2B5EF4-FFF2-40B4-BE49-F238E27FC236}">
                  <a16:creationId xmlns:a16="http://schemas.microsoft.com/office/drawing/2014/main" id="{AA1E1AE6-DCA9-8632-0D13-8AF3161D17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מחבר ישר 67">
              <a:extLst>
                <a:ext uri="{FF2B5EF4-FFF2-40B4-BE49-F238E27FC236}">
                  <a16:creationId xmlns:a16="http://schemas.microsoft.com/office/drawing/2014/main" id="{95682EE3-6E8D-A1AF-A4D7-663804BB98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מחבר ישר 68">
              <a:extLst>
                <a:ext uri="{FF2B5EF4-FFF2-40B4-BE49-F238E27FC236}">
                  <a16:creationId xmlns:a16="http://schemas.microsoft.com/office/drawing/2014/main" id="{FC73CD35-716C-DC6B-6534-29C1193F2D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מלבן 69">
            <a:extLst>
              <a:ext uri="{FF2B5EF4-FFF2-40B4-BE49-F238E27FC236}">
                <a16:creationId xmlns:a16="http://schemas.microsoft.com/office/drawing/2014/main" id="{B9AC04D7-00DD-431B-D59D-3409DFB10D0C}"/>
              </a:ext>
            </a:extLst>
          </p:cNvPr>
          <p:cNvSpPr/>
          <p:nvPr/>
        </p:nvSpPr>
        <p:spPr>
          <a:xfrm>
            <a:off x="9436109" y="6219143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5</a:t>
            </a:r>
          </a:p>
        </p:txBody>
      </p:sp>
      <p:grpSp>
        <p:nvGrpSpPr>
          <p:cNvPr id="71" name="קבוצה 70">
            <a:extLst>
              <a:ext uri="{FF2B5EF4-FFF2-40B4-BE49-F238E27FC236}">
                <a16:creationId xmlns:a16="http://schemas.microsoft.com/office/drawing/2014/main" id="{00A8B39A-7C0B-6021-8A3B-05D759899987}"/>
              </a:ext>
            </a:extLst>
          </p:cNvPr>
          <p:cNvGrpSpPr/>
          <p:nvPr/>
        </p:nvGrpSpPr>
        <p:grpSpPr>
          <a:xfrm>
            <a:off x="10116616" y="2956632"/>
            <a:ext cx="1348235" cy="702008"/>
            <a:chOff x="5436675" y="2961818"/>
            <a:chExt cx="1348235" cy="702008"/>
          </a:xfrm>
        </p:grpSpPr>
        <p:cxnSp>
          <p:nvCxnSpPr>
            <p:cNvPr id="72" name="מחבר ישר 71">
              <a:extLst>
                <a:ext uri="{FF2B5EF4-FFF2-40B4-BE49-F238E27FC236}">
                  <a16:creationId xmlns:a16="http://schemas.microsoft.com/office/drawing/2014/main" id="{C345B14F-B2BA-38D7-4A60-E55439AAB688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מחבר ישר 72">
              <a:extLst>
                <a:ext uri="{FF2B5EF4-FFF2-40B4-BE49-F238E27FC236}">
                  <a16:creationId xmlns:a16="http://schemas.microsoft.com/office/drawing/2014/main" id="{C012DEFF-B1D0-2C67-6745-008649AC83CE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מחבר ישר 73">
              <a:extLst>
                <a:ext uri="{FF2B5EF4-FFF2-40B4-BE49-F238E27FC236}">
                  <a16:creationId xmlns:a16="http://schemas.microsoft.com/office/drawing/2014/main" id="{951A8EE3-7705-B1B4-AA9F-0A2598EB2B1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קבוצה 74">
            <a:extLst>
              <a:ext uri="{FF2B5EF4-FFF2-40B4-BE49-F238E27FC236}">
                <a16:creationId xmlns:a16="http://schemas.microsoft.com/office/drawing/2014/main" id="{9E757510-F44C-77D6-B2DE-E3F5BCFC2358}"/>
              </a:ext>
            </a:extLst>
          </p:cNvPr>
          <p:cNvGrpSpPr/>
          <p:nvPr/>
        </p:nvGrpSpPr>
        <p:grpSpPr>
          <a:xfrm>
            <a:off x="10151062" y="2098117"/>
            <a:ext cx="1573620" cy="615165"/>
            <a:chOff x="2780161" y="3891516"/>
            <a:chExt cx="1573620" cy="615165"/>
          </a:xfrm>
        </p:grpSpPr>
        <p:cxnSp>
          <p:nvCxnSpPr>
            <p:cNvPr id="76" name="מחבר ישר 75">
              <a:extLst>
                <a:ext uri="{FF2B5EF4-FFF2-40B4-BE49-F238E27FC236}">
                  <a16:creationId xmlns:a16="http://schemas.microsoft.com/office/drawing/2014/main" id="{F37951E8-D557-5A8A-15DA-EDE1416067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מחבר ישר 76">
              <a:extLst>
                <a:ext uri="{FF2B5EF4-FFF2-40B4-BE49-F238E27FC236}">
                  <a16:creationId xmlns:a16="http://schemas.microsoft.com/office/drawing/2014/main" id="{D385598A-DDB8-F0E6-5D21-97D222E820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מחבר ישר 77">
              <a:extLst>
                <a:ext uri="{FF2B5EF4-FFF2-40B4-BE49-F238E27FC236}">
                  <a16:creationId xmlns:a16="http://schemas.microsoft.com/office/drawing/2014/main" id="{6AAE6415-6F28-D600-797D-A476E4D155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מלבן 78">
            <a:extLst>
              <a:ext uri="{FF2B5EF4-FFF2-40B4-BE49-F238E27FC236}">
                <a16:creationId xmlns:a16="http://schemas.microsoft.com/office/drawing/2014/main" id="{D1D3243F-B0DF-C2A3-1E8E-C94E84B82C1F}"/>
              </a:ext>
            </a:extLst>
          </p:cNvPr>
          <p:cNvSpPr/>
          <p:nvPr/>
        </p:nvSpPr>
        <p:spPr>
          <a:xfrm>
            <a:off x="1524459" y="973748"/>
            <a:ext cx="896431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שלב ראשון – נעתיק את המבנה השלישי ונוסיף 3 מקלות.</a:t>
            </a:r>
          </a:p>
        </p:txBody>
      </p:sp>
      <p:sp>
        <p:nvSpPr>
          <p:cNvPr id="80" name="מלבן 79">
            <a:extLst>
              <a:ext uri="{FF2B5EF4-FFF2-40B4-BE49-F238E27FC236}">
                <a16:creationId xmlns:a16="http://schemas.microsoft.com/office/drawing/2014/main" id="{D3571BB2-165C-98DC-C010-CD4A34D727E8}"/>
              </a:ext>
            </a:extLst>
          </p:cNvPr>
          <p:cNvSpPr/>
          <p:nvPr/>
        </p:nvSpPr>
        <p:spPr>
          <a:xfrm>
            <a:off x="1998804" y="1530024"/>
            <a:ext cx="85218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שלב שני – נעתיק את המבנה הרביעי ונוסיף 3 מקלות.</a:t>
            </a:r>
          </a:p>
        </p:txBody>
      </p:sp>
      <p:sp>
        <p:nvSpPr>
          <p:cNvPr id="81" name="מגילה: אופקית 80">
            <a:extLst>
              <a:ext uri="{FF2B5EF4-FFF2-40B4-BE49-F238E27FC236}">
                <a16:creationId xmlns:a16="http://schemas.microsoft.com/office/drawing/2014/main" id="{B1FB2B08-0DA0-026C-4BE6-71B9F02355B0}"/>
              </a:ext>
            </a:extLst>
          </p:cNvPr>
          <p:cNvSpPr/>
          <p:nvPr/>
        </p:nvSpPr>
        <p:spPr>
          <a:xfrm>
            <a:off x="336749" y="2080697"/>
            <a:ext cx="5548320" cy="1846524"/>
          </a:xfrm>
          <a:prstGeom prst="horizontalScrol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>
            <a:extLst>
              <a:ext uri="{FF2B5EF4-FFF2-40B4-BE49-F238E27FC236}">
                <a16:creationId xmlns:a16="http://schemas.microsoft.com/office/drawing/2014/main" id="{DC70D69C-4FAC-CFC3-85B1-CB6AE410F146}"/>
              </a:ext>
            </a:extLst>
          </p:cNvPr>
          <p:cNvSpPr/>
          <p:nvPr/>
        </p:nvSpPr>
        <p:spPr>
          <a:xfrm>
            <a:off x="295215" y="2366831"/>
            <a:ext cx="572935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על מנת לשרטט את האיבר החמישי</a:t>
            </a:r>
          </a:p>
          <a:p>
            <a:pPr algn="ctr"/>
            <a:r>
              <a:rPr lang="he-IL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נעזרנו בחוקיות המסתמכת על</a:t>
            </a:r>
          </a:p>
          <a:p>
            <a:pPr algn="ctr"/>
            <a:r>
              <a:rPr lang="he-IL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הקשר בין האיברים.</a:t>
            </a:r>
          </a:p>
        </p:txBody>
      </p:sp>
    </p:spTree>
    <p:extLst>
      <p:ext uri="{BB962C8B-B14F-4D97-AF65-F5344CB8AC3E}">
        <p14:creationId xmlns:p14="http://schemas.microsoft.com/office/powerpoint/2010/main" val="28347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9" grpId="0"/>
      <p:bldP spid="40" grpId="0"/>
      <p:bldP spid="41" grpId="0"/>
      <p:bldP spid="53" grpId="0"/>
      <p:bldP spid="70" grpId="0"/>
      <p:bldP spid="79" grpId="0"/>
      <p:bldP spid="80" grpId="0"/>
      <p:bldP spid="81" grpId="0" animBg="1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B08548F0-7488-163A-1EB2-862C46585737}"/>
              </a:ext>
            </a:extLst>
          </p:cNvPr>
          <p:cNvGrpSpPr/>
          <p:nvPr/>
        </p:nvGrpSpPr>
        <p:grpSpPr>
          <a:xfrm>
            <a:off x="711875" y="3115075"/>
            <a:ext cx="1573620" cy="615165"/>
            <a:chOff x="2780161" y="3891516"/>
            <a:chExt cx="1573620" cy="615165"/>
          </a:xfrm>
        </p:grpSpPr>
        <p:cxnSp>
          <p:nvCxnSpPr>
            <p:cNvPr id="3" name="מחבר ישר 2">
              <a:extLst>
                <a:ext uri="{FF2B5EF4-FFF2-40B4-BE49-F238E27FC236}">
                  <a16:creationId xmlns:a16="http://schemas.microsoft.com/office/drawing/2014/main" id="{A4E27144-5A83-F7C4-11CB-F6778105B0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מחבר ישר 8">
              <a:extLst>
                <a:ext uri="{FF2B5EF4-FFF2-40B4-BE49-F238E27FC236}">
                  <a16:creationId xmlns:a16="http://schemas.microsoft.com/office/drawing/2014/main" id="{5E2B251B-01F9-46C4-6D99-EDC2DFDCCB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>
              <a:extLst>
                <a:ext uri="{FF2B5EF4-FFF2-40B4-BE49-F238E27FC236}">
                  <a16:creationId xmlns:a16="http://schemas.microsoft.com/office/drawing/2014/main" id="{11A5063C-DE85-2BEA-1DD1-3236096F3B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מלבן 10">
            <a:extLst>
              <a:ext uri="{FF2B5EF4-FFF2-40B4-BE49-F238E27FC236}">
                <a16:creationId xmlns:a16="http://schemas.microsoft.com/office/drawing/2014/main" id="{B367EA5A-A3B8-3E91-A9BD-4CFB8E1EADBB}"/>
              </a:ext>
            </a:extLst>
          </p:cNvPr>
          <p:cNvSpPr/>
          <p:nvPr/>
        </p:nvSpPr>
        <p:spPr>
          <a:xfrm>
            <a:off x="2859360" y="420078"/>
            <a:ext cx="91294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משימה : כמה מקלות יהיו במבנה ה- 12?</a:t>
            </a:r>
          </a:p>
        </p:txBody>
      </p: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F7446817-F963-58BF-2465-A4CDC1F2B791}"/>
              </a:ext>
            </a:extLst>
          </p:cNvPr>
          <p:cNvGrpSpPr/>
          <p:nvPr/>
        </p:nvGrpSpPr>
        <p:grpSpPr>
          <a:xfrm>
            <a:off x="3097112" y="3115075"/>
            <a:ext cx="1573620" cy="615165"/>
            <a:chOff x="2780161" y="3891516"/>
            <a:chExt cx="1573620" cy="615165"/>
          </a:xfrm>
        </p:grpSpPr>
        <p:cxnSp>
          <p:nvCxnSpPr>
            <p:cNvPr id="14" name="מחבר ישר 13">
              <a:extLst>
                <a:ext uri="{FF2B5EF4-FFF2-40B4-BE49-F238E27FC236}">
                  <a16:creationId xmlns:a16="http://schemas.microsoft.com/office/drawing/2014/main" id="{4B7022CB-63CC-27E2-F626-8FF2D6718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מחבר ישר 14">
              <a:extLst>
                <a:ext uri="{FF2B5EF4-FFF2-40B4-BE49-F238E27FC236}">
                  <a16:creationId xmlns:a16="http://schemas.microsoft.com/office/drawing/2014/main" id="{9FC33525-C29D-8428-4088-6BAF0B3DCC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מחבר ישר 15">
              <a:extLst>
                <a:ext uri="{FF2B5EF4-FFF2-40B4-BE49-F238E27FC236}">
                  <a16:creationId xmlns:a16="http://schemas.microsoft.com/office/drawing/2014/main" id="{2235896A-1F85-8687-DBB8-54830968D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601F4619-5C89-0515-1214-17E7E7819316}"/>
              </a:ext>
            </a:extLst>
          </p:cNvPr>
          <p:cNvGrpSpPr/>
          <p:nvPr/>
        </p:nvGrpSpPr>
        <p:grpSpPr>
          <a:xfrm>
            <a:off x="5355776" y="3115075"/>
            <a:ext cx="1573620" cy="615165"/>
            <a:chOff x="2780161" y="3891516"/>
            <a:chExt cx="1573620" cy="615165"/>
          </a:xfrm>
        </p:grpSpPr>
        <p:cxnSp>
          <p:nvCxnSpPr>
            <p:cNvPr id="18" name="מחבר ישר 17">
              <a:extLst>
                <a:ext uri="{FF2B5EF4-FFF2-40B4-BE49-F238E27FC236}">
                  <a16:creationId xmlns:a16="http://schemas.microsoft.com/office/drawing/2014/main" id="{3A638400-0615-1E93-5E49-D37DDF3DC3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>
              <a:extLst>
                <a:ext uri="{FF2B5EF4-FFF2-40B4-BE49-F238E27FC236}">
                  <a16:creationId xmlns:a16="http://schemas.microsoft.com/office/drawing/2014/main" id="{DC00ADAA-845F-FDA4-E7E4-989500A400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>
              <a:extLst>
                <a:ext uri="{FF2B5EF4-FFF2-40B4-BE49-F238E27FC236}">
                  <a16:creationId xmlns:a16="http://schemas.microsoft.com/office/drawing/2014/main" id="{CE9D4499-622D-D64A-22E2-1C13872FE8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D9C0CB43-5BF2-4F86-AEC9-3EED51AE099D}"/>
              </a:ext>
            </a:extLst>
          </p:cNvPr>
          <p:cNvGrpSpPr/>
          <p:nvPr/>
        </p:nvGrpSpPr>
        <p:grpSpPr>
          <a:xfrm>
            <a:off x="3315224" y="2185377"/>
            <a:ext cx="1348235" cy="702008"/>
            <a:chOff x="5436675" y="2961818"/>
            <a:chExt cx="1348235" cy="702008"/>
          </a:xfrm>
        </p:grpSpPr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AFE02ECD-67B1-1868-095B-4BAC9E8506B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>
              <a:extLst>
                <a:ext uri="{FF2B5EF4-FFF2-40B4-BE49-F238E27FC236}">
                  <a16:creationId xmlns:a16="http://schemas.microsoft.com/office/drawing/2014/main" id="{A233CC96-3B54-4CFA-F6A9-AA0CD37ED06A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>
              <a:extLst>
                <a:ext uri="{FF2B5EF4-FFF2-40B4-BE49-F238E27FC236}">
                  <a16:creationId xmlns:a16="http://schemas.microsoft.com/office/drawing/2014/main" id="{80A4A1F0-36AC-78DB-205D-32215DB8B2D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D64A8768-542D-E2C1-959C-F495D86ECAC2}"/>
              </a:ext>
            </a:extLst>
          </p:cNvPr>
          <p:cNvGrpSpPr/>
          <p:nvPr/>
        </p:nvGrpSpPr>
        <p:grpSpPr>
          <a:xfrm>
            <a:off x="5587156" y="2225027"/>
            <a:ext cx="1348235" cy="702008"/>
            <a:chOff x="5436675" y="2961818"/>
            <a:chExt cx="1348235" cy="702008"/>
          </a:xfrm>
        </p:grpSpPr>
        <p:cxnSp>
          <p:nvCxnSpPr>
            <p:cNvPr id="32" name="מחבר ישר 31">
              <a:extLst>
                <a:ext uri="{FF2B5EF4-FFF2-40B4-BE49-F238E27FC236}">
                  <a16:creationId xmlns:a16="http://schemas.microsoft.com/office/drawing/2014/main" id="{F1926741-A558-1D3F-4161-800A5C23235B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406548" y="2991945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מחבר ישר 32">
              <a:extLst>
                <a:ext uri="{FF2B5EF4-FFF2-40B4-BE49-F238E27FC236}">
                  <a16:creationId xmlns:a16="http://schemas.microsoft.com/office/drawing/2014/main" id="{BB977893-94AE-BCAE-D6E7-BA764B7B4B40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5787875" y="3013214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מחבר ישר 33">
              <a:extLst>
                <a:ext uri="{FF2B5EF4-FFF2-40B4-BE49-F238E27FC236}">
                  <a16:creationId xmlns:a16="http://schemas.microsoft.com/office/drawing/2014/main" id="{9F122815-187D-C3E7-03C1-B3E2D66A4E83}"/>
                </a:ext>
              </a:extLst>
            </p:cNvPr>
            <p:cNvCxnSpPr>
              <a:cxnSpLocks/>
            </p:cNvCxnSpPr>
            <p:nvPr/>
          </p:nvCxnSpPr>
          <p:spPr>
            <a:xfrm rot="16681807" flipH="1">
              <a:off x="6139618" y="3018533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4F53949E-B492-88EF-EC93-B2C69187030A}"/>
              </a:ext>
            </a:extLst>
          </p:cNvPr>
          <p:cNvGrpSpPr/>
          <p:nvPr/>
        </p:nvGrpSpPr>
        <p:grpSpPr>
          <a:xfrm>
            <a:off x="5673233" y="1395233"/>
            <a:ext cx="1573620" cy="615165"/>
            <a:chOff x="2780161" y="3891516"/>
            <a:chExt cx="1573620" cy="615165"/>
          </a:xfrm>
        </p:grpSpPr>
        <p:cxnSp>
          <p:nvCxnSpPr>
            <p:cNvPr id="36" name="מחבר ישר 35">
              <a:extLst>
                <a:ext uri="{FF2B5EF4-FFF2-40B4-BE49-F238E27FC236}">
                  <a16:creationId xmlns:a16="http://schemas.microsoft.com/office/drawing/2014/main" id="{497D5684-F1B3-2F44-D941-C77253FD1C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1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>
              <a:extLst>
                <a:ext uri="{FF2B5EF4-FFF2-40B4-BE49-F238E27FC236}">
                  <a16:creationId xmlns:a16="http://schemas.microsoft.com/office/drawing/2014/main" id="{E367E914-745B-DA99-2A61-2473CED6D0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008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מחבר ישר 37">
              <a:extLst>
                <a:ext uri="{FF2B5EF4-FFF2-40B4-BE49-F238E27FC236}">
                  <a16:creationId xmlns:a16="http://schemas.microsoft.com/office/drawing/2014/main" id="{B391E6FE-D226-8FCF-730B-FABA97E36F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8361" y="3891516"/>
              <a:ext cx="675420" cy="61516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מלבן 38">
            <a:extLst>
              <a:ext uri="{FF2B5EF4-FFF2-40B4-BE49-F238E27FC236}">
                <a16:creationId xmlns:a16="http://schemas.microsoft.com/office/drawing/2014/main" id="{AC3C9378-8061-1A3B-CC8E-3EBBC9F9D9C5}"/>
              </a:ext>
            </a:extLst>
          </p:cNvPr>
          <p:cNvSpPr/>
          <p:nvPr/>
        </p:nvSpPr>
        <p:spPr>
          <a:xfrm>
            <a:off x="594529" y="3730240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1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2EFCECBC-D35C-5C8E-1865-F5A72ECB1F2F}"/>
              </a:ext>
            </a:extLst>
          </p:cNvPr>
          <p:cNvSpPr/>
          <p:nvPr/>
        </p:nvSpPr>
        <p:spPr>
          <a:xfrm>
            <a:off x="2964422" y="3749590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2</a:t>
            </a:r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8E5623E6-BCDC-94F6-0C4F-8DC9B1FCA724}"/>
              </a:ext>
            </a:extLst>
          </p:cNvPr>
          <p:cNvSpPr/>
          <p:nvPr/>
        </p:nvSpPr>
        <p:spPr>
          <a:xfrm>
            <a:off x="5218111" y="3749590"/>
            <a:ext cx="13532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מבנה 3</a:t>
            </a:r>
          </a:p>
        </p:txBody>
      </p:sp>
      <p:sp>
        <p:nvSpPr>
          <p:cNvPr id="42" name="מלבן 41">
            <a:extLst>
              <a:ext uri="{FF2B5EF4-FFF2-40B4-BE49-F238E27FC236}">
                <a16:creationId xmlns:a16="http://schemas.microsoft.com/office/drawing/2014/main" id="{2D364FAD-5133-2A78-22A5-B39942A750F7}"/>
              </a:ext>
            </a:extLst>
          </p:cNvPr>
          <p:cNvSpPr/>
          <p:nvPr/>
        </p:nvSpPr>
        <p:spPr>
          <a:xfrm>
            <a:off x="7661713" y="4330630"/>
            <a:ext cx="45015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נוכל להיעזר בטבלה : </a:t>
            </a:r>
          </a:p>
        </p:txBody>
      </p:sp>
      <p:graphicFrame>
        <p:nvGraphicFramePr>
          <p:cNvPr id="43" name="טבלה 43">
            <a:extLst>
              <a:ext uri="{FF2B5EF4-FFF2-40B4-BE49-F238E27FC236}">
                <a16:creationId xmlns:a16="http://schemas.microsoft.com/office/drawing/2014/main" id="{CC7E8A50-2F9B-BC61-B965-CC14180E6565}"/>
              </a:ext>
            </a:extLst>
          </p:cNvPr>
          <p:cNvGraphicFramePr>
            <a:graphicFrameLocks noGrp="1"/>
          </p:cNvGraphicFramePr>
          <p:nvPr/>
        </p:nvGraphicFramePr>
        <p:xfrm>
          <a:off x="918220" y="4398199"/>
          <a:ext cx="6805762" cy="243840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262325">
                  <a:extLst>
                    <a:ext uri="{9D8B030D-6E8A-4147-A177-3AD203B41FA5}">
                      <a16:colId xmlns:a16="http://schemas.microsoft.com/office/drawing/2014/main" val="1209081816"/>
                    </a:ext>
                  </a:extLst>
                </a:gridCol>
                <a:gridCol w="2543437">
                  <a:extLst>
                    <a:ext uri="{9D8B030D-6E8A-4147-A177-3AD203B41FA5}">
                      <a16:colId xmlns:a16="http://schemas.microsoft.com/office/drawing/2014/main" val="3352506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מספר איברים במבנה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מספר מבנה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63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58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25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587862"/>
                  </a:ext>
                </a:extLst>
              </a:tr>
            </a:tbl>
          </a:graphicData>
        </a:graphic>
      </p:graphicFrame>
      <p:sp>
        <p:nvSpPr>
          <p:cNvPr id="44" name="מלבן 43">
            <a:extLst>
              <a:ext uri="{FF2B5EF4-FFF2-40B4-BE49-F238E27FC236}">
                <a16:creationId xmlns:a16="http://schemas.microsoft.com/office/drawing/2014/main" id="{6EA3F7F3-5030-2E05-426A-D7EBA4EE850A}"/>
              </a:ext>
            </a:extLst>
          </p:cNvPr>
          <p:cNvSpPr/>
          <p:nvPr/>
        </p:nvSpPr>
        <p:spPr>
          <a:xfrm>
            <a:off x="2271361" y="4976961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1</a:t>
            </a:r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40473E22-500A-9100-9508-47C69A080A27}"/>
              </a:ext>
            </a:extLst>
          </p:cNvPr>
          <p:cNvSpPr/>
          <p:nvPr/>
        </p:nvSpPr>
        <p:spPr>
          <a:xfrm>
            <a:off x="2271361" y="5645170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46" name="מלבן 45">
            <a:extLst>
              <a:ext uri="{FF2B5EF4-FFF2-40B4-BE49-F238E27FC236}">
                <a16:creationId xmlns:a16="http://schemas.microsoft.com/office/drawing/2014/main" id="{94BC362B-8318-095D-901F-3593D539A381}"/>
              </a:ext>
            </a:extLst>
          </p:cNvPr>
          <p:cNvSpPr/>
          <p:nvPr/>
        </p:nvSpPr>
        <p:spPr>
          <a:xfrm>
            <a:off x="2310719" y="6295290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CB1A9B1C-7DE1-CCF5-E33F-1BA9D0BB3F70}"/>
              </a:ext>
            </a:extLst>
          </p:cNvPr>
          <p:cNvSpPr/>
          <p:nvPr/>
        </p:nvSpPr>
        <p:spPr>
          <a:xfrm>
            <a:off x="4740079" y="4982723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3 מקלות</a:t>
            </a: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DA5EF81A-DA22-5679-5BD3-B6585F7536E7}"/>
              </a:ext>
            </a:extLst>
          </p:cNvPr>
          <p:cNvSpPr/>
          <p:nvPr/>
        </p:nvSpPr>
        <p:spPr>
          <a:xfrm>
            <a:off x="4740079" y="5613141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6 מקלות</a:t>
            </a:r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3F09E161-1D20-C769-2616-DE64ABE35FB8}"/>
              </a:ext>
            </a:extLst>
          </p:cNvPr>
          <p:cNvSpPr/>
          <p:nvPr/>
        </p:nvSpPr>
        <p:spPr>
          <a:xfrm>
            <a:off x="4740079" y="6327241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9 מקלות</a:t>
            </a:r>
          </a:p>
        </p:txBody>
      </p:sp>
      <p:sp>
        <p:nvSpPr>
          <p:cNvPr id="2" name="מגילה: אופקית 1">
            <a:extLst>
              <a:ext uri="{FF2B5EF4-FFF2-40B4-BE49-F238E27FC236}">
                <a16:creationId xmlns:a16="http://schemas.microsoft.com/office/drawing/2014/main" id="{85019ABF-39C1-944A-8514-A9436B3DCC6F}"/>
              </a:ext>
            </a:extLst>
          </p:cNvPr>
          <p:cNvSpPr/>
          <p:nvPr/>
        </p:nvSpPr>
        <p:spPr>
          <a:xfrm>
            <a:off x="7138871" y="924058"/>
            <a:ext cx="4994295" cy="2352542"/>
          </a:xfrm>
          <a:prstGeom prst="horizontalScrol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D99EC160-36C1-2AC8-A27B-3FDB7EEDAF32}"/>
              </a:ext>
            </a:extLst>
          </p:cNvPr>
          <p:cNvSpPr/>
          <p:nvPr/>
        </p:nvSpPr>
        <p:spPr>
          <a:xfrm>
            <a:off x="7722216" y="1473719"/>
            <a:ext cx="442941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נוכל לשרטט את המבנים</a:t>
            </a:r>
          </a:p>
          <a:p>
            <a:pPr algn="ctr"/>
            <a:r>
              <a:rPr lang="he-IL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הבאים עד שנגיע </a:t>
            </a:r>
          </a:p>
          <a:p>
            <a:pPr algn="ctr"/>
            <a:r>
              <a:rPr lang="he-IL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למבנה 12.</a:t>
            </a:r>
            <a:endParaRPr lang="he-IL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מגילה: אופקית 4">
            <a:extLst>
              <a:ext uri="{FF2B5EF4-FFF2-40B4-BE49-F238E27FC236}">
                <a16:creationId xmlns:a16="http://schemas.microsoft.com/office/drawing/2014/main" id="{5EBF378E-BAC0-4E3A-D91B-006DD471CA2E}"/>
              </a:ext>
            </a:extLst>
          </p:cNvPr>
          <p:cNvSpPr/>
          <p:nvPr/>
        </p:nvSpPr>
        <p:spPr>
          <a:xfrm>
            <a:off x="7812185" y="4871783"/>
            <a:ext cx="4249479" cy="1946727"/>
          </a:xfrm>
          <a:prstGeom prst="horizontalScroll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063C835A-C2C0-8FCB-EA15-B4B72E1F5BC4}"/>
              </a:ext>
            </a:extLst>
          </p:cNvPr>
          <p:cNvSpPr/>
          <p:nvPr/>
        </p:nvSpPr>
        <p:spPr>
          <a:xfrm>
            <a:off x="7860674" y="5282944"/>
            <a:ext cx="424988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נמצא את הקשר </a:t>
            </a:r>
          </a:p>
          <a:p>
            <a:pPr algn="ctr"/>
            <a:r>
              <a:rPr lang="he-IL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בין איבר למיקומו בסדרה.</a:t>
            </a:r>
            <a:r>
              <a:rPr lang="he-IL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550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2" grpId="0" animBg="1"/>
      <p:bldP spid="4" grpId="0"/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>
            <a:extLst>
              <a:ext uri="{FF2B5EF4-FFF2-40B4-BE49-F238E27FC236}">
                <a16:creationId xmlns:a16="http://schemas.microsoft.com/office/drawing/2014/main" id="{B367EA5A-A3B8-3E91-A9BD-4CFB8E1EADBB}"/>
              </a:ext>
            </a:extLst>
          </p:cNvPr>
          <p:cNvSpPr/>
          <p:nvPr/>
        </p:nvSpPr>
        <p:spPr>
          <a:xfrm>
            <a:off x="3885191" y="383890"/>
            <a:ext cx="79111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נתבונן בטבלה ונבדוק את החוקיות</a:t>
            </a:r>
          </a:p>
        </p:txBody>
      </p:sp>
      <p:graphicFrame>
        <p:nvGraphicFramePr>
          <p:cNvPr id="43" name="טבלה 43">
            <a:extLst>
              <a:ext uri="{FF2B5EF4-FFF2-40B4-BE49-F238E27FC236}">
                <a16:creationId xmlns:a16="http://schemas.microsoft.com/office/drawing/2014/main" id="{CC7E8A50-2F9B-BC61-B965-CC14180E6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48326"/>
              </p:ext>
            </p:extLst>
          </p:nvPr>
        </p:nvGraphicFramePr>
        <p:xfrm>
          <a:off x="591648" y="2128310"/>
          <a:ext cx="6805762" cy="243840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262325">
                  <a:extLst>
                    <a:ext uri="{9D8B030D-6E8A-4147-A177-3AD203B41FA5}">
                      <a16:colId xmlns:a16="http://schemas.microsoft.com/office/drawing/2014/main" val="1209081816"/>
                    </a:ext>
                  </a:extLst>
                </a:gridCol>
                <a:gridCol w="2543437">
                  <a:extLst>
                    <a:ext uri="{9D8B030D-6E8A-4147-A177-3AD203B41FA5}">
                      <a16:colId xmlns:a16="http://schemas.microsoft.com/office/drawing/2014/main" val="3352506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מספר איברים במבנה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800" dirty="0"/>
                        <a:t>מספר מבנה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63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58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25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587862"/>
                  </a:ext>
                </a:extLst>
              </a:tr>
            </a:tbl>
          </a:graphicData>
        </a:graphic>
      </p:graphicFrame>
      <p:sp>
        <p:nvSpPr>
          <p:cNvPr id="44" name="מלבן 43">
            <a:extLst>
              <a:ext uri="{FF2B5EF4-FFF2-40B4-BE49-F238E27FC236}">
                <a16:creationId xmlns:a16="http://schemas.microsoft.com/office/drawing/2014/main" id="{6EA3F7F3-5030-2E05-426A-D7EBA4EE850A}"/>
              </a:ext>
            </a:extLst>
          </p:cNvPr>
          <p:cNvSpPr/>
          <p:nvPr/>
        </p:nvSpPr>
        <p:spPr>
          <a:xfrm>
            <a:off x="1944789" y="2707072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1</a:t>
            </a:r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40473E22-500A-9100-9508-47C69A080A27}"/>
              </a:ext>
            </a:extLst>
          </p:cNvPr>
          <p:cNvSpPr/>
          <p:nvPr/>
        </p:nvSpPr>
        <p:spPr>
          <a:xfrm>
            <a:off x="1944789" y="3375281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46" name="מלבן 45">
            <a:extLst>
              <a:ext uri="{FF2B5EF4-FFF2-40B4-BE49-F238E27FC236}">
                <a16:creationId xmlns:a16="http://schemas.microsoft.com/office/drawing/2014/main" id="{94BC362B-8318-095D-901F-3593D539A381}"/>
              </a:ext>
            </a:extLst>
          </p:cNvPr>
          <p:cNvSpPr/>
          <p:nvPr/>
        </p:nvSpPr>
        <p:spPr>
          <a:xfrm>
            <a:off x="1944789" y="4026296"/>
            <a:ext cx="391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CB1A9B1C-7DE1-CCF5-E33F-1BA9D0BB3F70}"/>
              </a:ext>
            </a:extLst>
          </p:cNvPr>
          <p:cNvSpPr/>
          <p:nvPr/>
        </p:nvSpPr>
        <p:spPr>
          <a:xfrm>
            <a:off x="4413507" y="2712834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3 מקלות</a:t>
            </a: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DA5EF81A-DA22-5679-5BD3-B6585F7536E7}"/>
              </a:ext>
            </a:extLst>
          </p:cNvPr>
          <p:cNvSpPr/>
          <p:nvPr/>
        </p:nvSpPr>
        <p:spPr>
          <a:xfrm>
            <a:off x="4413507" y="3343252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6 מקלות</a:t>
            </a:r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3F09E161-1D20-C769-2616-DE64ABE35FB8}"/>
              </a:ext>
            </a:extLst>
          </p:cNvPr>
          <p:cNvSpPr/>
          <p:nvPr/>
        </p:nvSpPr>
        <p:spPr>
          <a:xfrm>
            <a:off x="4413507" y="4057352"/>
            <a:ext cx="15295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9 מקלות</a:t>
            </a:r>
          </a:p>
        </p:txBody>
      </p:sp>
      <p:sp>
        <p:nvSpPr>
          <p:cNvPr id="2" name="מגילה: אופקית 1">
            <a:extLst>
              <a:ext uri="{FF2B5EF4-FFF2-40B4-BE49-F238E27FC236}">
                <a16:creationId xmlns:a16="http://schemas.microsoft.com/office/drawing/2014/main" id="{E63E6D34-ACEE-30A5-AE83-6358D18012D2}"/>
              </a:ext>
            </a:extLst>
          </p:cNvPr>
          <p:cNvSpPr/>
          <p:nvPr/>
        </p:nvSpPr>
        <p:spPr>
          <a:xfrm>
            <a:off x="7792833" y="1918032"/>
            <a:ext cx="4258663" cy="1725978"/>
          </a:xfrm>
          <a:prstGeom prst="horizontalScrol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8D2221B-683D-0221-F320-29D1FAFD9013}"/>
              </a:ext>
            </a:extLst>
          </p:cNvPr>
          <p:cNvSpPr/>
          <p:nvPr/>
        </p:nvSpPr>
        <p:spPr>
          <a:xfrm>
            <a:off x="8162149" y="2303967"/>
            <a:ext cx="385874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מהו הקשר בין </a:t>
            </a:r>
            <a:endParaRPr lang="he-IL" sz="2800" b="1" dirty="0">
              <a:ln/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he-IL" sz="2800" b="1" dirty="0">
                <a:ln/>
                <a:solidFill>
                  <a:schemeClr val="accent6">
                    <a:lumMod val="20000"/>
                    <a:lumOff val="80000"/>
                  </a:schemeClr>
                </a:solidFill>
              </a:rPr>
              <a:t>איבר למיקומו בסדרה ? 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DB36A75C-0BC2-51CB-0BBC-820A344AD1C4}"/>
              </a:ext>
            </a:extLst>
          </p:cNvPr>
          <p:cNvSpPr/>
          <p:nvPr/>
        </p:nvSpPr>
        <p:spPr>
          <a:xfrm>
            <a:off x="3397878" y="5211756"/>
            <a:ext cx="83984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dirty="0">
                <a:ln/>
                <a:solidFill>
                  <a:schemeClr val="accent4"/>
                </a:solidFill>
              </a:rPr>
              <a:t>n </a:t>
            </a:r>
            <a:r>
              <a:rPr lang="he-IL" sz="2800" b="1" dirty="0">
                <a:ln/>
                <a:solidFill>
                  <a:schemeClr val="accent4"/>
                </a:solidFill>
              </a:rPr>
              <a:t>הערה חשובה : נהוג לסמן את מספר המבנה בנעלם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0547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4" grpId="0"/>
      <p:bldP spid="45" grpId="0"/>
      <p:bldP spid="46" grpId="0"/>
      <p:bldP spid="47" grpId="0"/>
      <p:bldP spid="48" grpId="0"/>
      <p:bldP spid="49" grpId="0"/>
      <p:bldP spid="2" grpId="0" animBg="1"/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טבלה 14">
            <a:extLst>
              <a:ext uri="{FF2B5EF4-FFF2-40B4-BE49-F238E27FC236}">
                <a16:creationId xmlns:a16="http://schemas.microsoft.com/office/drawing/2014/main" id="{C0EE94B6-DA9C-F111-B6A2-290B71057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73952"/>
              </p:ext>
            </p:extLst>
          </p:nvPr>
        </p:nvGraphicFramePr>
        <p:xfrm>
          <a:off x="2024136" y="735621"/>
          <a:ext cx="8128000" cy="390144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654528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70373932"/>
                    </a:ext>
                  </a:extLst>
                </a:gridCol>
                <a:gridCol w="2340429">
                  <a:extLst>
                    <a:ext uri="{9D8B030D-6E8A-4147-A177-3AD203B41FA5}">
                      <a16:colId xmlns:a16="http://schemas.microsoft.com/office/drawing/2014/main" val="4035947873"/>
                    </a:ext>
                  </a:extLst>
                </a:gridCol>
                <a:gridCol w="1723571">
                  <a:extLst>
                    <a:ext uri="{9D8B030D-6E8A-4147-A177-3AD203B41FA5}">
                      <a16:colId xmlns:a16="http://schemas.microsoft.com/office/drawing/2014/main" val="19751269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תשובה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תרגיל /</a:t>
                      </a:r>
                    </a:p>
                    <a:p>
                      <a:pPr algn="ctr" rtl="1"/>
                      <a:r>
                        <a:rPr lang="he-IL" sz="2800" dirty="0"/>
                        <a:t>תבנית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/>
                        <a:t>מספר איברים במבנה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n</a:t>
                      </a:r>
                      <a:endParaRPr lang="he-IL" sz="2800" dirty="0"/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/>
                        <a:t>(מספר מבנה)</a:t>
                      </a: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065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492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1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000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396378"/>
                  </a:ext>
                </a:extLst>
              </a:tr>
            </a:tbl>
          </a:graphicData>
        </a:graphic>
      </p:graphicFrame>
      <p:sp>
        <p:nvSpPr>
          <p:cNvPr id="15" name="מלבן 14">
            <a:extLst>
              <a:ext uri="{FF2B5EF4-FFF2-40B4-BE49-F238E27FC236}">
                <a16:creationId xmlns:a16="http://schemas.microsoft.com/office/drawing/2014/main" id="{AECFDA9A-3C91-67B0-1C19-B336E537A387}"/>
              </a:ext>
            </a:extLst>
          </p:cNvPr>
          <p:cNvSpPr/>
          <p:nvPr/>
        </p:nvSpPr>
        <p:spPr>
          <a:xfrm>
            <a:off x="2926182" y="2088715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1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759615FD-2B79-07AD-9BC5-31E268C361B8}"/>
              </a:ext>
            </a:extLst>
          </p:cNvPr>
          <p:cNvSpPr/>
          <p:nvPr/>
        </p:nvSpPr>
        <p:spPr>
          <a:xfrm>
            <a:off x="2922911" y="2702412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65918B60-E4C0-6D6C-85BB-08D59817EF5E}"/>
              </a:ext>
            </a:extLst>
          </p:cNvPr>
          <p:cNvSpPr/>
          <p:nvPr/>
        </p:nvSpPr>
        <p:spPr>
          <a:xfrm>
            <a:off x="2922911" y="3338593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E5791940-FDF5-C8E7-9299-FB7BBF21AB5F}"/>
              </a:ext>
            </a:extLst>
          </p:cNvPr>
          <p:cNvSpPr/>
          <p:nvPr/>
        </p:nvSpPr>
        <p:spPr>
          <a:xfrm>
            <a:off x="4483786" y="2088715"/>
            <a:ext cx="5501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8A178454-0530-BA5B-FCA1-A2A258752583}"/>
              </a:ext>
            </a:extLst>
          </p:cNvPr>
          <p:cNvSpPr/>
          <p:nvPr/>
        </p:nvSpPr>
        <p:spPr>
          <a:xfrm>
            <a:off x="4470160" y="2720848"/>
            <a:ext cx="5774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6 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8B3C9979-696D-C9A0-DC2B-552F7AC9C750}"/>
              </a:ext>
            </a:extLst>
          </p:cNvPr>
          <p:cNvSpPr/>
          <p:nvPr/>
        </p:nvSpPr>
        <p:spPr>
          <a:xfrm>
            <a:off x="4486483" y="3352981"/>
            <a:ext cx="5501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9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7883CFB5-1FD4-7FD3-1264-A29B35F0A12C}"/>
              </a:ext>
            </a:extLst>
          </p:cNvPr>
          <p:cNvSpPr/>
          <p:nvPr/>
        </p:nvSpPr>
        <p:spPr>
          <a:xfrm>
            <a:off x="2779178" y="4886654"/>
            <a:ext cx="92159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שלב ראשון – נמצא את ההפרש בין כל זוג איברים צמודים. </a:t>
            </a:r>
          </a:p>
        </p:txBody>
      </p:sp>
      <p:sp>
        <p:nvSpPr>
          <p:cNvPr id="22" name="חץ: מעוקל למטה 21">
            <a:extLst>
              <a:ext uri="{FF2B5EF4-FFF2-40B4-BE49-F238E27FC236}">
                <a16:creationId xmlns:a16="http://schemas.microsoft.com/office/drawing/2014/main" id="{C2C6A976-3730-8058-72A4-87AAC9D2A32E}"/>
              </a:ext>
            </a:extLst>
          </p:cNvPr>
          <p:cNvSpPr/>
          <p:nvPr/>
        </p:nvSpPr>
        <p:spPr>
          <a:xfrm rot="5610135">
            <a:off x="4942565" y="2434809"/>
            <a:ext cx="540623" cy="382984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5" name="חץ: מעוקל למטה 24">
            <a:extLst>
              <a:ext uri="{FF2B5EF4-FFF2-40B4-BE49-F238E27FC236}">
                <a16:creationId xmlns:a16="http://schemas.microsoft.com/office/drawing/2014/main" id="{BFB79B41-6DD4-B0F3-44C4-E4F66AE3BFE8}"/>
              </a:ext>
            </a:extLst>
          </p:cNvPr>
          <p:cNvSpPr/>
          <p:nvPr/>
        </p:nvSpPr>
        <p:spPr>
          <a:xfrm rot="5610135">
            <a:off x="4946248" y="3161489"/>
            <a:ext cx="540623" cy="382984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C57C6398-0A0C-713C-B6BB-CD83DCFA06C1}"/>
              </a:ext>
            </a:extLst>
          </p:cNvPr>
          <p:cNvSpPr/>
          <p:nvPr/>
        </p:nvSpPr>
        <p:spPr>
          <a:xfrm>
            <a:off x="5310359" y="2220939"/>
            <a:ext cx="7777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3+</a:t>
            </a:r>
            <a:endParaRPr lang="he-IL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49CB1639-E48B-FAE4-4ABA-04D609D1D0D6}"/>
              </a:ext>
            </a:extLst>
          </p:cNvPr>
          <p:cNvSpPr/>
          <p:nvPr/>
        </p:nvSpPr>
        <p:spPr>
          <a:xfrm>
            <a:off x="5310359" y="3016818"/>
            <a:ext cx="7777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3+</a:t>
            </a:r>
            <a:endParaRPr lang="he-IL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088FFB27-BD19-A598-EBA9-97503CB3EFD3}"/>
              </a:ext>
            </a:extLst>
          </p:cNvPr>
          <p:cNvSpPr/>
          <p:nvPr/>
        </p:nvSpPr>
        <p:spPr>
          <a:xfrm>
            <a:off x="4863081" y="5416985"/>
            <a:ext cx="713208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שלב שני - נכפול את ההפרש במספר המבנה.</a:t>
            </a:r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F5CDBF5D-0036-1D2C-BD4A-5F65ABDABF7E}"/>
              </a:ext>
            </a:extLst>
          </p:cNvPr>
          <p:cNvSpPr/>
          <p:nvPr/>
        </p:nvSpPr>
        <p:spPr>
          <a:xfrm>
            <a:off x="6417887" y="2129278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0" name="אליפסה 29">
            <a:extLst>
              <a:ext uri="{FF2B5EF4-FFF2-40B4-BE49-F238E27FC236}">
                <a16:creationId xmlns:a16="http://schemas.microsoft.com/office/drawing/2014/main" id="{4B7236B9-3A17-ACF4-34EE-4FEE36700B8C}"/>
              </a:ext>
            </a:extLst>
          </p:cNvPr>
          <p:cNvSpPr/>
          <p:nvPr/>
        </p:nvSpPr>
        <p:spPr>
          <a:xfrm>
            <a:off x="6824176" y="2388603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30">
            <a:extLst>
              <a:ext uri="{FF2B5EF4-FFF2-40B4-BE49-F238E27FC236}">
                <a16:creationId xmlns:a16="http://schemas.microsoft.com/office/drawing/2014/main" id="{AA45215C-B36D-F9B9-1F57-BFAC4C4C871C}"/>
              </a:ext>
            </a:extLst>
          </p:cNvPr>
          <p:cNvSpPr/>
          <p:nvPr/>
        </p:nvSpPr>
        <p:spPr>
          <a:xfrm>
            <a:off x="6936407" y="2129278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1</a:t>
            </a:r>
          </a:p>
        </p:txBody>
      </p:sp>
      <p:sp>
        <p:nvSpPr>
          <p:cNvPr id="32" name="מלבן 31">
            <a:extLst>
              <a:ext uri="{FF2B5EF4-FFF2-40B4-BE49-F238E27FC236}">
                <a16:creationId xmlns:a16="http://schemas.microsoft.com/office/drawing/2014/main" id="{96F4FD22-CC5F-F026-F6B6-20A255958A98}"/>
              </a:ext>
            </a:extLst>
          </p:cNvPr>
          <p:cNvSpPr/>
          <p:nvPr/>
        </p:nvSpPr>
        <p:spPr>
          <a:xfrm>
            <a:off x="6417887" y="2748310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FC97A57B-0DC5-0056-45F0-0C093C4215C9}"/>
              </a:ext>
            </a:extLst>
          </p:cNvPr>
          <p:cNvSpPr/>
          <p:nvPr/>
        </p:nvSpPr>
        <p:spPr>
          <a:xfrm>
            <a:off x="6824176" y="3007635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441FC479-FB8E-94DE-9863-6CF05AACF54C}"/>
              </a:ext>
            </a:extLst>
          </p:cNvPr>
          <p:cNvSpPr/>
          <p:nvPr/>
        </p:nvSpPr>
        <p:spPr>
          <a:xfrm>
            <a:off x="6936407" y="2748310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2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63AD1F10-DB95-A488-9F4D-05266DF846F3}"/>
              </a:ext>
            </a:extLst>
          </p:cNvPr>
          <p:cNvSpPr/>
          <p:nvPr/>
        </p:nvSpPr>
        <p:spPr>
          <a:xfrm>
            <a:off x="6417887" y="3367341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AF4D11CF-BE16-500F-426D-82AFBADB3D0A}"/>
              </a:ext>
            </a:extLst>
          </p:cNvPr>
          <p:cNvSpPr/>
          <p:nvPr/>
        </p:nvSpPr>
        <p:spPr>
          <a:xfrm>
            <a:off x="6824176" y="3626666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15B9215C-DC47-4829-5334-D2276547B709}"/>
              </a:ext>
            </a:extLst>
          </p:cNvPr>
          <p:cNvSpPr/>
          <p:nvPr/>
        </p:nvSpPr>
        <p:spPr>
          <a:xfrm>
            <a:off x="6936407" y="3367341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3</a:t>
            </a:r>
          </a:p>
        </p:txBody>
      </p:sp>
      <p:sp>
        <p:nvSpPr>
          <p:cNvPr id="38" name="מלבן 37">
            <a:extLst>
              <a:ext uri="{FF2B5EF4-FFF2-40B4-BE49-F238E27FC236}">
                <a16:creationId xmlns:a16="http://schemas.microsoft.com/office/drawing/2014/main" id="{97906483-724F-A570-90FE-BCD8E21025EC}"/>
              </a:ext>
            </a:extLst>
          </p:cNvPr>
          <p:cNvSpPr/>
          <p:nvPr/>
        </p:nvSpPr>
        <p:spPr>
          <a:xfrm>
            <a:off x="2917300" y="3992056"/>
            <a:ext cx="4619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n</a:t>
            </a:r>
            <a:endParaRPr lang="he-IL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0" name="מלבן 49">
            <a:extLst>
              <a:ext uri="{FF2B5EF4-FFF2-40B4-BE49-F238E27FC236}">
                <a16:creationId xmlns:a16="http://schemas.microsoft.com/office/drawing/2014/main" id="{0620EEA0-4B5B-1EC1-637F-4402B9EB0EFE}"/>
              </a:ext>
            </a:extLst>
          </p:cNvPr>
          <p:cNvSpPr/>
          <p:nvPr/>
        </p:nvSpPr>
        <p:spPr>
          <a:xfrm>
            <a:off x="6454500" y="4013672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1" name="אליפסה 50">
            <a:extLst>
              <a:ext uri="{FF2B5EF4-FFF2-40B4-BE49-F238E27FC236}">
                <a16:creationId xmlns:a16="http://schemas.microsoft.com/office/drawing/2014/main" id="{2D222998-6C7A-7F29-54F8-CAD49A45F49E}"/>
              </a:ext>
            </a:extLst>
          </p:cNvPr>
          <p:cNvSpPr/>
          <p:nvPr/>
        </p:nvSpPr>
        <p:spPr>
          <a:xfrm>
            <a:off x="6860789" y="4272997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>
            <a:extLst>
              <a:ext uri="{FF2B5EF4-FFF2-40B4-BE49-F238E27FC236}">
                <a16:creationId xmlns:a16="http://schemas.microsoft.com/office/drawing/2014/main" id="{172C9950-6D45-1F20-83C0-65D73E238623}"/>
              </a:ext>
            </a:extLst>
          </p:cNvPr>
          <p:cNvSpPr/>
          <p:nvPr/>
        </p:nvSpPr>
        <p:spPr>
          <a:xfrm>
            <a:off x="6967409" y="4013672"/>
            <a:ext cx="4619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n</a:t>
            </a:r>
            <a:endParaRPr lang="he-IL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3" name="מלבן 52">
            <a:extLst>
              <a:ext uri="{FF2B5EF4-FFF2-40B4-BE49-F238E27FC236}">
                <a16:creationId xmlns:a16="http://schemas.microsoft.com/office/drawing/2014/main" id="{985F793A-97D5-B32A-E46C-150D0A8FCCC5}"/>
              </a:ext>
            </a:extLst>
          </p:cNvPr>
          <p:cNvSpPr/>
          <p:nvPr/>
        </p:nvSpPr>
        <p:spPr>
          <a:xfrm>
            <a:off x="8827186" y="2088715"/>
            <a:ext cx="5501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effectLst/>
              </a:rPr>
              <a:t>3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94DD32ED-42DE-37B6-3608-3C2C5DC40AA2}"/>
              </a:ext>
            </a:extLst>
          </p:cNvPr>
          <p:cNvSpPr/>
          <p:nvPr/>
        </p:nvSpPr>
        <p:spPr>
          <a:xfrm>
            <a:off x="8822261" y="2757965"/>
            <a:ext cx="5774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effectLst/>
              </a:rPr>
              <a:t>6</a:t>
            </a:r>
            <a:r>
              <a:rPr lang="he-IL" sz="36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</a:p>
        </p:txBody>
      </p:sp>
      <p:sp>
        <p:nvSpPr>
          <p:cNvPr id="55" name="מלבן 54">
            <a:extLst>
              <a:ext uri="{FF2B5EF4-FFF2-40B4-BE49-F238E27FC236}">
                <a16:creationId xmlns:a16="http://schemas.microsoft.com/office/drawing/2014/main" id="{214B1D20-6FCE-67C1-CC64-99B2E3D0D914}"/>
              </a:ext>
            </a:extLst>
          </p:cNvPr>
          <p:cNvSpPr/>
          <p:nvPr/>
        </p:nvSpPr>
        <p:spPr>
          <a:xfrm>
            <a:off x="8873242" y="3375979"/>
            <a:ext cx="5501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/>
                <a:effectLst/>
              </a:rPr>
              <a:t>9</a:t>
            </a:r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</a:p>
        </p:txBody>
      </p:sp>
      <p:sp>
        <p:nvSpPr>
          <p:cNvPr id="56" name="מלבן 55">
            <a:extLst>
              <a:ext uri="{FF2B5EF4-FFF2-40B4-BE49-F238E27FC236}">
                <a16:creationId xmlns:a16="http://schemas.microsoft.com/office/drawing/2014/main" id="{D4CA8823-A4E1-6AA7-F353-B44EB2C554AA}"/>
              </a:ext>
            </a:extLst>
          </p:cNvPr>
          <p:cNvSpPr/>
          <p:nvPr/>
        </p:nvSpPr>
        <p:spPr>
          <a:xfrm>
            <a:off x="8818325" y="3979528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8" name="מלבן 57">
            <a:extLst>
              <a:ext uri="{FF2B5EF4-FFF2-40B4-BE49-F238E27FC236}">
                <a16:creationId xmlns:a16="http://schemas.microsoft.com/office/drawing/2014/main" id="{2FBACA7C-F0C3-13CC-9924-35A096A6D58A}"/>
              </a:ext>
            </a:extLst>
          </p:cNvPr>
          <p:cNvSpPr/>
          <p:nvPr/>
        </p:nvSpPr>
        <p:spPr>
          <a:xfrm>
            <a:off x="9091284" y="3959939"/>
            <a:ext cx="4619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n</a:t>
            </a:r>
            <a:endParaRPr lang="he-IL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2018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5" grpId="0" animBg="1"/>
      <p:bldP spid="26" grpId="0"/>
      <p:bldP spid="27" grpId="0"/>
      <p:bldP spid="28" grpId="0"/>
      <p:bldP spid="29" grpId="0"/>
      <p:bldP spid="30" grpId="0" animBg="1"/>
      <p:bldP spid="31" grpId="0"/>
      <p:bldP spid="32" grpId="0"/>
      <p:bldP spid="33" grpId="0" animBg="1"/>
      <p:bldP spid="34" grpId="0"/>
      <p:bldP spid="35" grpId="0"/>
      <p:bldP spid="36" grpId="0" animBg="1"/>
      <p:bldP spid="37" grpId="0"/>
      <p:bldP spid="38" grpId="0"/>
      <p:bldP spid="50" grpId="0"/>
      <p:bldP spid="51" grpId="0" animBg="1"/>
      <p:bldP spid="52" grpId="0"/>
      <p:bldP spid="53" grpId="0"/>
      <p:bldP spid="54" grpId="0"/>
      <p:bldP spid="55" grpId="0"/>
      <p:bldP spid="56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גילה: אופקית 1">
            <a:extLst>
              <a:ext uri="{FF2B5EF4-FFF2-40B4-BE49-F238E27FC236}">
                <a16:creationId xmlns:a16="http://schemas.microsoft.com/office/drawing/2014/main" id="{A60A54D8-BB6F-4904-9A3E-C50E6CB2DC94}"/>
              </a:ext>
            </a:extLst>
          </p:cNvPr>
          <p:cNvSpPr/>
          <p:nvPr/>
        </p:nvSpPr>
        <p:spPr>
          <a:xfrm>
            <a:off x="5334000" y="446567"/>
            <a:ext cx="6425609" cy="2568776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4C8E59-93CB-B9C9-57CA-C7ADE473EB21}"/>
              </a:ext>
            </a:extLst>
          </p:cNvPr>
          <p:cNvSpPr/>
          <p:nvPr/>
        </p:nvSpPr>
        <p:spPr>
          <a:xfrm>
            <a:off x="8001966" y="1972155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9EA4F70A-594F-4119-253D-A337CB542C56}"/>
              </a:ext>
            </a:extLst>
          </p:cNvPr>
          <p:cNvSpPr/>
          <p:nvPr/>
        </p:nvSpPr>
        <p:spPr>
          <a:xfrm>
            <a:off x="8408255" y="2231480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0088539-3383-3ADD-CF74-9E6DB8F42F4F}"/>
              </a:ext>
            </a:extLst>
          </p:cNvPr>
          <p:cNvSpPr/>
          <p:nvPr/>
        </p:nvSpPr>
        <p:spPr>
          <a:xfrm>
            <a:off x="8514875" y="1972155"/>
            <a:ext cx="4619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n</a:t>
            </a:r>
            <a:endParaRPr lang="he-IL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7EA098A9-8794-E2CD-BC43-FDDEBBBED3E9}"/>
              </a:ext>
            </a:extLst>
          </p:cNvPr>
          <p:cNvSpPr txBox="1"/>
          <p:nvPr/>
        </p:nvSpPr>
        <p:spPr>
          <a:xfrm>
            <a:off x="1730956" y="3111935"/>
            <a:ext cx="105983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נחזור למשימה : כמה מקלות יהיו במבנה ה- 12?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9A29896A-810C-BF94-FDD1-CD7136AEC14C}"/>
              </a:ext>
            </a:extLst>
          </p:cNvPr>
          <p:cNvSpPr/>
          <p:nvPr/>
        </p:nvSpPr>
        <p:spPr>
          <a:xfrm>
            <a:off x="9717514" y="4326195"/>
            <a:ext cx="10150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/>
                <a:solidFill>
                  <a:schemeClr val="accent4"/>
                </a:solidFill>
                <a:effectLst/>
              </a:rPr>
              <a:t>n=12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185E0F85-4580-FE3B-9858-D6D978D050FD}"/>
              </a:ext>
            </a:extLst>
          </p:cNvPr>
          <p:cNvSpPr/>
          <p:nvPr/>
        </p:nvSpPr>
        <p:spPr>
          <a:xfrm>
            <a:off x="10852576" y="4343335"/>
            <a:ext cx="8723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dirty="0">
                <a:ln/>
                <a:solidFill>
                  <a:schemeClr val="accent4"/>
                </a:solidFill>
              </a:rPr>
              <a:t>נציב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D62C8E7-52E4-B4AE-0413-C6D16923EE15}"/>
              </a:ext>
            </a:extLst>
          </p:cNvPr>
          <p:cNvSpPr/>
          <p:nvPr/>
        </p:nvSpPr>
        <p:spPr>
          <a:xfrm>
            <a:off x="8264164" y="4341049"/>
            <a:ext cx="13933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dirty="0">
                <a:ln/>
                <a:solidFill>
                  <a:schemeClr val="accent4"/>
                </a:solidFill>
              </a:rPr>
              <a:t>בביטוי :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3EEB80B9-E504-945E-5938-546365C91829}"/>
              </a:ext>
            </a:extLst>
          </p:cNvPr>
          <p:cNvSpPr/>
          <p:nvPr/>
        </p:nvSpPr>
        <p:spPr>
          <a:xfrm>
            <a:off x="7349791" y="4217938"/>
            <a:ext cx="450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</a:t>
            </a:r>
            <a:endParaRPr lang="he-IL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791C8613-D53D-B4C7-6937-68D5952C3F61}"/>
              </a:ext>
            </a:extLst>
          </p:cNvPr>
          <p:cNvSpPr/>
          <p:nvPr/>
        </p:nvSpPr>
        <p:spPr>
          <a:xfrm>
            <a:off x="7764882" y="4477262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1A53B142-F61C-B7ED-673B-B94DAD55D458}"/>
              </a:ext>
            </a:extLst>
          </p:cNvPr>
          <p:cNvSpPr/>
          <p:nvPr/>
        </p:nvSpPr>
        <p:spPr>
          <a:xfrm>
            <a:off x="7862700" y="4217938"/>
            <a:ext cx="4619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n</a:t>
            </a:r>
            <a:endParaRPr lang="he-IL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5D973487-3806-6A2C-0581-7586A435C084}"/>
              </a:ext>
            </a:extLst>
          </p:cNvPr>
          <p:cNvSpPr/>
          <p:nvPr/>
        </p:nvSpPr>
        <p:spPr>
          <a:xfrm>
            <a:off x="9411475" y="5306801"/>
            <a:ext cx="23134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תרגיל ופתרון: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AA90DB83-F653-CD11-4FE2-433643F9D22C}"/>
              </a:ext>
            </a:extLst>
          </p:cNvPr>
          <p:cNvSpPr/>
          <p:nvPr/>
        </p:nvSpPr>
        <p:spPr>
          <a:xfrm>
            <a:off x="6459920" y="5211175"/>
            <a:ext cx="4507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dirty="0">
                <a:ln/>
                <a:solidFill>
                  <a:srgbClr val="FF0000"/>
                </a:solidFill>
              </a:rPr>
              <a:t>3</a:t>
            </a:r>
            <a:endParaRPr lang="he-IL" sz="36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B9391B7E-399F-F573-4C24-E1E2E3FAD7BE}"/>
              </a:ext>
            </a:extLst>
          </p:cNvPr>
          <p:cNvSpPr/>
          <p:nvPr/>
        </p:nvSpPr>
        <p:spPr>
          <a:xfrm>
            <a:off x="6946582" y="5470499"/>
            <a:ext cx="95693" cy="1276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8791C7F1-6C67-2D7A-888B-CDCC9E3F3BAD}"/>
              </a:ext>
            </a:extLst>
          </p:cNvPr>
          <p:cNvSpPr/>
          <p:nvPr/>
        </p:nvSpPr>
        <p:spPr>
          <a:xfrm>
            <a:off x="7061180" y="5245245"/>
            <a:ext cx="7008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12</a:t>
            </a:r>
            <a:endParaRPr lang="he-IL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8F7019B7-FDDA-18A9-F209-7A4F743CEC6F}"/>
              </a:ext>
            </a:extLst>
          </p:cNvPr>
          <p:cNvSpPr/>
          <p:nvPr/>
        </p:nvSpPr>
        <p:spPr>
          <a:xfrm>
            <a:off x="7681515" y="5245244"/>
            <a:ext cx="4619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effectLst/>
              </a:rPr>
              <a:t>=</a:t>
            </a:r>
            <a:endParaRPr lang="he-IL" sz="3600" b="1" cap="none" spc="0" dirty="0">
              <a:ln/>
              <a:effectLst/>
            </a:endParaRP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75F38CF4-5246-24A2-4604-0724F30B373A}"/>
              </a:ext>
            </a:extLst>
          </p:cNvPr>
          <p:cNvSpPr/>
          <p:nvPr/>
        </p:nvSpPr>
        <p:spPr>
          <a:xfrm>
            <a:off x="8063003" y="5223683"/>
            <a:ext cx="7008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effectLst/>
              </a:rPr>
              <a:t>36</a:t>
            </a:r>
            <a:endParaRPr lang="he-IL" sz="3600" b="1" cap="none" spc="0" dirty="0">
              <a:ln/>
              <a:effectLst/>
            </a:endParaRPr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E1C0669F-0A63-470C-CC2B-BCF64A1D304A}"/>
              </a:ext>
            </a:extLst>
          </p:cNvPr>
          <p:cNvSpPr/>
          <p:nvPr/>
        </p:nvSpPr>
        <p:spPr>
          <a:xfrm>
            <a:off x="6171224" y="849918"/>
            <a:ext cx="553709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בסדרה זו הקשר בין איבר למיקומו:</a:t>
            </a:r>
          </a:p>
          <a:p>
            <a:pPr algn="ctr"/>
            <a:r>
              <a:rPr lang="he-IL" sz="2800" b="1" dirty="0">
                <a:ln/>
                <a:solidFill>
                  <a:schemeClr val="accent4"/>
                </a:solidFill>
              </a:rPr>
              <a:t>מכפלה בין 3 למיקום.</a:t>
            </a:r>
            <a:endParaRPr lang="he-IL" sz="28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925DA6A7-4F28-C00E-DC9E-807561FCB417}"/>
              </a:ext>
            </a:extLst>
          </p:cNvPr>
          <p:cNvSpPr/>
          <p:nvPr/>
        </p:nvSpPr>
        <p:spPr>
          <a:xfrm>
            <a:off x="9006794" y="2031513"/>
            <a:ext cx="26035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2800" b="1" cap="none" spc="0" dirty="0">
                <a:ln/>
                <a:solidFill>
                  <a:schemeClr val="accent4"/>
                </a:solidFill>
                <a:effectLst/>
              </a:rPr>
              <a:t>בכתיב אלגברי :</a:t>
            </a:r>
          </a:p>
        </p:txBody>
      </p:sp>
      <p:sp>
        <p:nvSpPr>
          <p:cNvPr id="3" name="מגילה: אופקית 2">
            <a:extLst>
              <a:ext uri="{FF2B5EF4-FFF2-40B4-BE49-F238E27FC236}">
                <a16:creationId xmlns:a16="http://schemas.microsoft.com/office/drawing/2014/main" id="{06E46658-4BE4-23FF-96E7-4C7CF01EF688}"/>
              </a:ext>
            </a:extLst>
          </p:cNvPr>
          <p:cNvSpPr/>
          <p:nvPr/>
        </p:nvSpPr>
        <p:spPr>
          <a:xfrm>
            <a:off x="219523" y="4583811"/>
            <a:ext cx="5394251" cy="1652076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EBB0451E-4AB1-7149-954F-C7C4D51D9537}"/>
              </a:ext>
            </a:extLst>
          </p:cNvPr>
          <p:cNvSpPr/>
          <p:nvPr/>
        </p:nvSpPr>
        <p:spPr>
          <a:xfrm>
            <a:off x="610482" y="5319595"/>
            <a:ext cx="46971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במבנה ה- 12 יהיו 36 מקלות.</a:t>
            </a: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31BB1B15-AE5C-0F35-F61A-C4641FB0A120}"/>
              </a:ext>
            </a:extLst>
          </p:cNvPr>
          <p:cNvSpPr/>
          <p:nvPr/>
        </p:nvSpPr>
        <p:spPr>
          <a:xfrm>
            <a:off x="2352693" y="4849415"/>
            <a:ext cx="293221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תשובה מילולית : </a:t>
            </a:r>
          </a:p>
        </p:txBody>
      </p:sp>
    </p:spTree>
    <p:extLst>
      <p:ext uri="{BB962C8B-B14F-4D97-AF65-F5344CB8AC3E}">
        <p14:creationId xmlns:p14="http://schemas.microsoft.com/office/powerpoint/2010/main" val="71175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/>
      <p:bldP spid="20" grpId="0"/>
      <p:bldP spid="25" grpId="0"/>
      <p:bldP spid="26" grpId="0"/>
      <p:bldP spid="3" grpId="0" animBg="1"/>
      <p:bldP spid="7" grpId="0"/>
      <p:bldP spid="21" grpId="0"/>
    </p:bldLst>
  </p:timing>
</p:sld>
</file>

<file path=ppt/theme/theme1.xml><?xml version="1.0" encoding="utf-8"?>
<a:theme xmlns:a="http://schemas.openxmlformats.org/drawingml/2006/main" name="עשן מתפתל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390</TotalTime>
  <Words>654</Words>
  <Application>Microsoft Office PowerPoint</Application>
  <PresentationFormat>מסך רחב</PresentationFormat>
  <Paragraphs>218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עשן מתפתל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4</cp:revision>
  <dcterms:created xsi:type="dcterms:W3CDTF">2022-08-15T14:01:41Z</dcterms:created>
  <dcterms:modified xsi:type="dcterms:W3CDTF">2022-08-16T06:41:13Z</dcterms:modified>
</cp:coreProperties>
</file>