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9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73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748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63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123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3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62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8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44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2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57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7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9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9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6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3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461AA796-7D0E-C387-0F0A-32516D7F9352}"/>
              </a:ext>
            </a:extLst>
          </p:cNvPr>
          <p:cNvSpPr/>
          <p:nvPr/>
        </p:nvSpPr>
        <p:spPr>
          <a:xfrm>
            <a:off x="3807326" y="1657945"/>
            <a:ext cx="430117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חבורות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D9FFF38-6269-39E8-1034-F16AE24F42FF}"/>
              </a:ext>
            </a:extLst>
          </p:cNvPr>
          <p:cNvSpPr/>
          <p:nvPr/>
        </p:nvSpPr>
        <p:spPr>
          <a:xfrm>
            <a:off x="4132510" y="3687425"/>
            <a:ext cx="4315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פעולות בינאריות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ECF7105-2E49-2ED4-4FC8-557E76C9D028}"/>
              </a:ext>
            </a:extLst>
          </p:cNvPr>
          <p:cNvSpPr/>
          <p:nvPr/>
        </p:nvSpPr>
        <p:spPr>
          <a:xfrm>
            <a:off x="410448" y="5744825"/>
            <a:ext cx="247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5400" b="1" cap="none" spc="0" dirty="0">
                <a:ln/>
                <a:solidFill>
                  <a:srgbClr val="FF0000"/>
                </a:solidFill>
                <a:effectLst/>
              </a:rPr>
              <a:t>לירון דוד</a:t>
            </a:r>
          </a:p>
        </p:txBody>
      </p:sp>
    </p:spTree>
    <p:extLst>
      <p:ext uri="{BB962C8B-B14F-4D97-AF65-F5344CB8AC3E}">
        <p14:creationId xmlns:p14="http://schemas.microsoft.com/office/powerpoint/2010/main" val="204374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2C89B6C-01F3-2823-6AE7-B8BBA1493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0" y="1001077"/>
            <a:ext cx="6179820" cy="418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59215C5-9C05-BB49-B0FB-DDF5D99D1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830" y="909636"/>
            <a:ext cx="6120765" cy="42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DB1A05B-3C68-DA88-2A54-5751E0745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35" y="1945957"/>
            <a:ext cx="10036225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05C84E7-A16B-68F8-D796-267B3D4DA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86" y="1510664"/>
            <a:ext cx="10502627" cy="26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0DB5235-6A3A-88A5-7FF3-B0EDEA015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39" y="1166812"/>
            <a:ext cx="10347034" cy="100488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1FD2A60-CD58-143C-ED6F-53295EAE0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11" y="2687001"/>
            <a:ext cx="9914689" cy="75342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FD2D392-FF2C-25E9-7EFA-36A2BBB8D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60" y="4091941"/>
            <a:ext cx="9123997" cy="10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472E665-72D8-E65A-71E3-590A7541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29" y="922972"/>
            <a:ext cx="10207942" cy="173961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EECD52A-83B2-CC46-7971-B6721C958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097" y="2873867"/>
            <a:ext cx="9595246" cy="173961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649E03A-475A-F9DF-705D-CEF05C649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062" y="4955857"/>
            <a:ext cx="8075281" cy="9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3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1B23DF2-08F1-28CC-40AA-9C831BC97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56" y="834389"/>
            <a:ext cx="9615487" cy="313619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D72ADB5-8287-21A4-2811-A1B6F17A1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772" y="4311967"/>
            <a:ext cx="3848971" cy="36290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52C78D1-F455-4762-9B76-FC20DE998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042" y="5016253"/>
            <a:ext cx="8599701" cy="3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9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2B439B3-3CE1-6612-C4A6-101F05B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433" y="1327785"/>
            <a:ext cx="6431920" cy="271843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3BA7EAF-B6AE-3445-18A9-FFDCE237E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47" y="2166937"/>
            <a:ext cx="3375354" cy="37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0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958D351-24F8-26BA-4651-9981674D3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79" y="1415414"/>
            <a:ext cx="6597137" cy="3259455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98C069DA-2AB0-2E27-F488-D2439D07CDCD}"/>
              </a:ext>
            </a:extLst>
          </p:cNvPr>
          <p:cNvSpPr/>
          <p:nvPr/>
        </p:nvSpPr>
        <p:spPr>
          <a:xfrm>
            <a:off x="4435428" y="707410"/>
            <a:ext cx="69926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</a:rPr>
              <a:t>לפניכם תרגילים שביצע דני, והתוצאות שקיבל.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379EB12-EB83-4B0E-6E2C-82B6480CE013}"/>
              </a:ext>
            </a:extLst>
          </p:cNvPr>
          <p:cNvSpPr/>
          <p:nvPr/>
        </p:nvSpPr>
        <p:spPr>
          <a:xfrm>
            <a:off x="6482462" y="4882577"/>
            <a:ext cx="4945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</a:rPr>
              <a:t>מה לדעתכם המשמעות של מקש 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27F508E6-B661-22CB-E890-372705A66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537" y="4897759"/>
            <a:ext cx="684311" cy="584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B877875E-430C-FB60-DBE5-7C31FCC5C0A4}"/>
                  </a:ext>
                </a:extLst>
              </p:cNvPr>
              <p:cNvSpPr/>
              <p:nvPr/>
            </p:nvSpPr>
            <p:spPr>
              <a:xfrm>
                <a:off x="7622646" y="3045141"/>
                <a:ext cx="2665217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e-IL" sz="28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d>
                        <m:dPr>
                          <m:ctrlPr>
                            <a:rPr lang="he-IL" sz="28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8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he-IL" sz="28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e-IL" sz="28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he-IL" sz="28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8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he-IL" sz="28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B877875E-430C-FB60-DBE5-7C31FCC5C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646" y="3045141"/>
                <a:ext cx="266521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C4A9D5AA-7C88-C503-D325-6DB79C6F082C}"/>
                  </a:ext>
                </a:extLst>
              </p:cNvPr>
              <p:cNvSpPr/>
              <p:nvPr/>
            </p:nvSpPr>
            <p:spPr>
              <a:xfrm>
                <a:off x="7622646" y="3568361"/>
                <a:ext cx="2880019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e-IL" sz="28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d>
                        <m:dPr>
                          <m:ctrlPr>
                            <a:rPr lang="he-IL" sz="28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8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he-IL" sz="28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e-IL" sz="28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he-IL" sz="28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8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he-IL" sz="28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C4A9D5AA-7C88-C503-D325-6DB79C6F0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646" y="3568361"/>
                <a:ext cx="288001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מלבן 15">
                <a:extLst>
                  <a:ext uri="{FF2B5EF4-FFF2-40B4-BE49-F238E27FC236}">
                    <a16:creationId xmlns:a16="http://schemas.microsoft.com/office/drawing/2014/main" id="{DAADB534-361D-A5B9-63AD-96DA15E4BA83}"/>
                  </a:ext>
                </a:extLst>
              </p:cNvPr>
              <p:cNvSpPr/>
              <p:nvPr/>
            </p:nvSpPr>
            <p:spPr>
              <a:xfrm>
                <a:off x="7622645" y="4091581"/>
                <a:ext cx="2880019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e-IL" sz="28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d>
                        <m:dPr>
                          <m:ctrlPr>
                            <a:rPr lang="he-IL" sz="28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8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he-IL" sz="28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e-IL" sz="28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he-IL" sz="28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28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he-IL" sz="28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מלבן 15">
                <a:extLst>
                  <a:ext uri="{FF2B5EF4-FFF2-40B4-BE49-F238E27FC236}">
                    <a16:creationId xmlns:a16="http://schemas.microsoft.com/office/drawing/2014/main" id="{DAADB534-361D-A5B9-63AD-96DA15E4B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645" y="4091581"/>
                <a:ext cx="288001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 16">
            <a:extLst>
              <a:ext uri="{FF2B5EF4-FFF2-40B4-BE49-F238E27FC236}">
                <a16:creationId xmlns:a16="http://schemas.microsoft.com/office/drawing/2014/main" id="{1542C178-5958-B19E-F4F0-01D9D40C27A1}"/>
              </a:ext>
            </a:extLst>
          </p:cNvPr>
          <p:cNvSpPr/>
          <p:nvPr/>
        </p:nvSpPr>
        <p:spPr>
          <a:xfrm>
            <a:off x="2220491" y="4517113"/>
            <a:ext cx="3818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4"/>
                </a:solidFill>
              </a:rPr>
              <a:t>a</a:t>
            </a:r>
            <a:endParaRPr lang="he-IL" sz="3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9A0A10B9-3C5B-29EB-9EFF-BCEC8D73F88F}"/>
              </a:ext>
            </a:extLst>
          </p:cNvPr>
          <p:cNvSpPr/>
          <p:nvPr/>
        </p:nvSpPr>
        <p:spPr>
          <a:xfrm>
            <a:off x="4730481" y="4517113"/>
            <a:ext cx="410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4"/>
                </a:solidFill>
              </a:rPr>
              <a:t>b</a:t>
            </a:r>
            <a:endParaRPr lang="he-IL" sz="3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E754B1A-6688-9200-7C91-D1D5715D929A}"/>
              </a:ext>
            </a:extLst>
          </p:cNvPr>
          <p:cNvSpPr/>
          <p:nvPr/>
        </p:nvSpPr>
        <p:spPr>
          <a:xfrm>
            <a:off x="1863090" y="2560320"/>
            <a:ext cx="1005840" cy="3886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BC609448-8A89-35AB-2BDA-F1C1AD02909E}"/>
              </a:ext>
            </a:extLst>
          </p:cNvPr>
          <p:cNvSpPr/>
          <p:nvPr/>
        </p:nvSpPr>
        <p:spPr>
          <a:xfrm>
            <a:off x="4381447" y="2577644"/>
            <a:ext cx="1005840" cy="3886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גילה: אופקית 20">
            <a:extLst>
              <a:ext uri="{FF2B5EF4-FFF2-40B4-BE49-F238E27FC236}">
                <a16:creationId xmlns:a16="http://schemas.microsoft.com/office/drawing/2014/main" id="{14DB21DC-9D38-8FA3-B514-6C7650E9BB71}"/>
              </a:ext>
            </a:extLst>
          </p:cNvPr>
          <p:cNvSpPr/>
          <p:nvPr/>
        </p:nvSpPr>
        <p:spPr>
          <a:xfrm>
            <a:off x="1082879" y="5190146"/>
            <a:ext cx="3434013" cy="960444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7694DBB3-E91A-2215-F726-D72B11ABF648}"/>
                  </a:ext>
                </a:extLst>
              </p:cNvPr>
              <p:cNvSpPr/>
              <p:nvPr/>
            </p:nvSpPr>
            <p:spPr>
              <a:xfrm>
                <a:off x="1483497" y="5285647"/>
                <a:ext cx="3033395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400" b="1" i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e-IL" sz="4400" b="1" i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d>
                        <m:dPr>
                          <m:ctrlPr>
                            <a:rPr lang="he-IL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he-IL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he-IL" sz="4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7694DBB3-E91A-2215-F726-D72B11ABF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97" y="5285647"/>
                <a:ext cx="303339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15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285EC8C-ABE2-2A38-62C8-9C953D43D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40" y="778192"/>
            <a:ext cx="1584960" cy="587528"/>
          </a:xfrm>
          <a:prstGeom prst="rect">
            <a:avLst/>
          </a:prstGeom>
        </p:spPr>
      </p:pic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1A3F0DDC-0C22-469B-E60D-C6F6338D1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677761"/>
              </p:ext>
            </p:extLst>
          </p:nvPr>
        </p:nvGraphicFramePr>
        <p:xfrm>
          <a:off x="2057400" y="1645496"/>
          <a:ext cx="8128000" cy="356616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001551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94823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67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548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551356"/>
                  </a:ext>
                </a:extLst>
              </a:tr>
            </a:tbl>
          </a:graphicData>
        </a:graphic>
      </p:graphicFrame>
      <p:pic>
        <p:nvPicPr>
          <p:cNvPr id="6" name="תמונה 5">
            <a:extLst>
              <a:ext uri="{FF2B5EF4-FFF2-40B4-BE49-F238E27FC236}">
                <a16:creationId xmlns:a16="http://schemas.microsoft.com/office/drawing/2014/main" id="{F7C79582-C5C2-8D8A-EFF5-D83808F8D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813" y="1645496"/>
            <a:ext cx="2228443" cy="61797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895418A-D8D8-62A2-3415-6D3735B4D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813" y="2817558"/>
            <a:ext cx="2171730" cy="61797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0A8B2A2-0B7C-C493-CFBD-F6B034970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227" y="4014607"/>
            <a:ext cx="2162901" cy="61797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D06E35B-70A2-B309-84EA-7C35D740B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400" y="1645496"/>
            <a:ext cx="2065496" cy="65226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045B1F8E-A587-94D9-CE10-E80D017B8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400" y="2817558"/>
            <a:ext cx="2529824" cy="617972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CA1276E-B1C5-5BF3-9953-73CD84ABB1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2688" y="4045223"/>
            <a:ext cx="2558536" cy="515526"/>
          </a:xfrm>
          <a:prstGeom prst="rect">
            <a:avLst/>
          </a:prstGeom>
        </p:spPr>
      </p:pic>
      <p:sp>
        <p:nvSpPr>
          <p:cNvPr id="17" name="מלבן 16">
            <a:extLst>
              <a:ext uri="{FF2B5EF4-FFF2-40B4-BE49-F238E27FC236}">
                <a16:creationId xmlns:a16="http://schemas.microsoft.com/office/drawing/2014/main" id="{DA7814E5-E743-5914-88DC-2F83856EA64B}"/>
              </a:ext>
            </a:extLst>
          </p:cNvPr>
          <p:cNvSpPr/>
          <p:nvPr/>
        </p:nvSpPr>
        <p:spPr>
          <a:xfrm>
            <a:off x="3398870" y="719886"/>
            <a:ext cx="5150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</a:rPr>
              <a:t>מה לדעתכם המשמעות של מקש?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מלבן 17">
                <a:extLst>
                  <a:ext uri="{FF2B5EF4-FFF2-40B4-BE49-F238E27FC236}">
                    <a16:creationId xmlns:a16="http://schemas.microsoft.com/office/drawing/2014/main" id="{230FB5E2-0EB8-314F-0859-A14A73619FC3}"/>
                  </a:ext>
                </a:extLst>
              </p:cNvPr>
              <p:cNvSpPr/>
              <p:nvPr/>
            </p:nvSpPr>
            <p:spPr>
              <a:xfrm>
                <a:off x="2031067" y="2294462"/>
                <a:ext cx="283404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מלבן 17">
                <a:extLst>
                  <a:ext uri="{FF2B5EF4-FFF2-40B4-BE49-F238E27FC236}">
                    <a16:creationId xmlns:a16="http://schemas.microsoft.com/office/drawing/2014/main" id="{230FB5E2-0EB8-314F-0859-A14A73619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067" y="2294462"/>
                <a:ext cx="283404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18">
                <a:extLst>
                  <a:ext uri="{FF2B5EF4-FFF2-40B4-BE49-F238E27FC236}">
                    <a16:creationId xmlns:a16="http://schemas.microsoft.com/office/drawing/2014/main" id="{30C33B53-3B08-2A71-0B18-C8190BB8F74F}"/>
                  </a:ext>
                </a:extLst>
              </p:cNvPr>
              <p:cNvSpPr/>
              <p:nvPr/>
            </p:nvSpPr>
            <p:spPr>
              <a:xfrm>
                <a:off x="2049502" y="3464157"/>
                <a:ext cx="2834046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מלבן 18">
                <a:extLst>
                  <a:ext uri="{FF2B5EF4-FFF2-40B4-BE49-F238E27FC236}">
                    <a16:creationId xmlns:a16="http://schemas.microsoft.com/office/drawing/2014/main" id="{30C33B53-3B08-2A71-0B18-C8190BB8F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02" y="3464157"/>
                <a:ext cx="283404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5995B748-3CD1-88FB-AB7B-62172CD4DC22}"/>
                  </a:ext>
                </a:extLst>
              </p:cNvPr>
              <p:cNvSpPr/>
              <p:nvPr/>
            </p:nvSpPr>
            <p:spPr>
              <a:xfrm>
                <a:off x="2036038" y="4663876"/>
                <a:ext cx="2834046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5995B748-3CD1-88FB-AB7B-62172CD4D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038" y="4663876"/>
                <a:ext cx="283404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CDBB9035-B575-53F8-504B-1EB57563D851}"/>
                  </a:ext>
                </a:extLst>
              </p:cNvPr>
              <p:cNvSpPr/>
              <p:nvPr/>
            </p:nvSpPr>
            <p:spPr>
              <a:xfrm>
                <a:off x="6121399" y="2282813"/>
                <a:ext cx="2588786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CDBB9035-B575-53F8-504B-1EB57563D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399" y="2282813"/>
                <a:ext cx="2588786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CE3EBBE9-B3A7-8611-9859-33ADCF73EA22}"/>
                  </a:ext>
                </a:extLst>
              </p:cNvPr>
              <p:cNvSpPr/>
              <p:nvPr/>
            </p:nvSpPr>
            <p:spPr>
              <a:xfrm>
                <a:off x="6091402" y="3485836"/>
                <a:ext cx="307930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CE3EBBE9-B3A7-8611-9859-33ADCF73E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402" y="3485836"/>
                <a:ext cx="3079305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0CA88AC0-8261-F057-3BC9-C9FADC32F5D7}"/>
                  </a:ext>
                </a:extLst>
              </p:cNvPr>
              <p:cNvSpPr/>
              <p:nvPr/>
            </p:nvSpPr>
            <p:spPr>
              <a:xfrm>
                <a:off x="6091401" y="4663876"/>
                <a:ext cx="307930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𝟒𝟔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0CA88AC0-8261-F057-3BC9-C9FADC32F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401" y="4663876"/>
                <a:ext cx="3079305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מגילה: אופקית 24">
            <a:extLst>
              <a:ext uri="{FF2B5EF4-FFF2-40B4-BE49-F238E27FC236}">
                <a16:creationId xmlns:a16="http://schemas.microsoft.com/office/drawing/2014/main" id="{016A8E51-1D8D-A9AA-1566-CF6FCAC65013}"/>
              </a:ext>
            </a:extLst>
          </p:cNvPr>
          <p:cNvSpPr/>
          <p:nvPr/>
        </p:nvSpPr>
        <p:spPr>
          <a:xfrm>
            <a:off x="1082879" y="5190146"/>
            <a:ext cx="3434013" cy="960444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01FCF16E-FBE0-536B-014B-548CFFE2BD19}"/>
                  </a:ext>
                </a:extLst>
              </p:cNvPr>
              <p:cNvSpPr/>
              <p:nvPr/>
            </p:nvSpPr>
            <p:spPr>
              <a:xfrm>
                <a:off x="1801020" y="5285647"/>
                <a:ext cx="2398349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400" b="1" i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e-IL" sz="4400" b="1" i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1" i="0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en-US" sz="4400" b="1" i="0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0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he-IL" sz="4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01FCF16E-FBE0-536B-014B-548CFFE2B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20" y="5285647"/>
                <a:ext cx="2398349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0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2E4BFAF-264E-8C59-708C-AF72E2AA4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703" y="848890"/>
            <a:ext cx="1309687" cy="568854"/>
          </a:xfrm>
          <a:prstGeom prst="rect">
            <a:avLst/>
          </a:prstGeom>
        </p:spPr>
      </p:pic>
      <p:graphicFrame>
        <p:nvGraphicFramePr>
          <p:cNvPr id="5" name="טבלה 5">
            <a:extLst>
              <a:ext uri="{FF2B5EF4-FFF2-40B4-BE49-F238E27FC236}">
                <a16:creationId xmlns:a16="http://schemas.microsoft.com/office/drawing/2014/main" id="{8EE0B288-75A7-4BA1-D38F-06AF268B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038873"/>
              </p:ext>
            </p:extLst>
          </p:nvPr>
        </p:nvGraphicFramePr>
        <p:xfrm>
          <a:off x="1723390" y="1656926"/>
          <a:ext cx="8128000" cy="356616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866474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18193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26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50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416370"/>
                  </a:ext>
                </a:extLst>
              </a:tr>
            </a:tbl>
          </a:graphicData>
        </a:graphic>
      </p:graphicFrame>
      <p:pic>
        <p:nvPicPr>
          <p:cNvPr id="7" name="תמונה 6">
            <a:extLst>
              <a:ext uri="{FF2B5EF4-FFF2-40B4-BE49-F238E27FC236}">
                <a16:creationId xmlns:a16="http://schemas.microsoft.com/office/drawing/2014/main" id="{6C3A1030-8264-CED1-DC54-FCCA1427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90" y="1656926"/>
            <a:ext cx="2208530" cy="55710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D74EC8D-B8B9-5DE1-5C70-381CC6C67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390" y="2882899"/>
            <a:ext cx="2358420" cy="55710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83A89105-EF21-15D8-6E52-E7A17303D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390" y="4037012"/>
            <a:ext cx="2126732" cy="590759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CAEB4F1D-1BF2-7A7D-DB65-4D4820C29B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089" y="1656925"/>
            <a:ext cx="2017112" cy="557107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7116E29-88AD-D8C5-A6C2-606E373771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7390" y="2860038"/>
            <a:ext cx="2447292" cy="557107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B3195895-D908-6471-24F5-82407C98D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680" y="4063893"/>
            <a:ext cx="2036318" cy="557106"/>
          </a:xfrm>
          <a:prstGeom prst="rect">
            <a:avLst/>
          </a:prstGeom>
        </p:spPr>
      </p:pic>
      <p:sp>
        <p:nvSpPr>
          <p:cNvPr id="19" name="מלבן 18">
            <a:extLst>
              <a:ext uri="{FF2B5EF4-FFF2-40B4-BE49-F238E27FC236}">
                <a16:creationId xmlns:a16="http://schemas.microsoft.com/office/drawing/2014/main" id="{4BD57973-F6E3-2872-0F4C-8B79DF94BEDE}"/>
              </a:ext>
            </a:extLst>
          </p:cNvPr>
          <p:cNvSpPr/>
          <p:nvPr/>
        </p:nvSpPr>
        <p:spPr>
          <a:xfrm>
            <a:off x="3212005" y="832969"/>
            <a:ext cx="5150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</a:rPr>
              <a:t>מה לדעתכם המשמעות של מקש?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6DAEC087-9061-1466-470A-3DBB91EEB006}"/>
                  </a:ext>
                </a:extLst>
              </p:cNvPr>
              <p:cNvSpPr/>
              <p:nvPr/>
            </p:nvSpPr>
            <p:spPr>
              <a:xfrm>
                <a:off x="1634943" y="2308932"/>
                <a:ext cx="2984663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6DAEC087-9061-1466-470A-3DBB91EEB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943" y="2308932"/>
                <a:ext cx="298466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5EDD189C-2743-4E8C-D687-AFBAFD6AB55A}"/>
                  </a:ext>
                </a:extLst>
              </p:cNvPr>
              <p:cNvSpPr/>
              <p:nvPr/>
            </p:nvSpPr>
            <p:spPr>
              <a:xfrm>
                <a:off x="1609973" y="3508693"/>
                <a:ext cx="338329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5EDD189C-2743-4E8C-D687-AFBAFD6AB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973" y="3508693"/>
                <a:ext cx="338329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B915B9AC-1DB6-0C43-24AE-F9D52E519D67}"/>
                  </a:ext>
                </a:extLst>
              </p:cNvPr>
              <p:cNvSpPr/>
              <p:nvPr/>
            </p:nvSpPr>
            <p:spPr>
              <a:xfrm>
                <a:off x="1615098" y="4706998"/>
                <a:ext cx="2984663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B915B9AC-1DB6-0C43-24AE-F9D52E519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98" y="4706998"/>
                <a:ext cx="2984663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CABE1BD9-1E09-9206-1663-73E629FFA09C}"/>
                  </a:ext>
                </a:extLst>
              </p:cNvPr>
              <p:cNvSpPr/>
              <p:nvPr/>
            </p:nvSpPr>
            <p:spPr>
              <a:xfrm>
                <a:off x="5728339" y="2329886"/>
                <a:ext cx="2984663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CABE1BD9-1E09-9206-1663-73E629FFA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339" y="2329886"/>
                <a:ext cx="298466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BB4A3F89-2D4B-5ED0-0510-0C3F7C80CC91}"/>
                  </a:ext>
                </a:extLst>
              </p:cNvPr>
              <p:cNvSpPr/>
              <p:nvPr/>
            </p:nvSpPr>
            <p:spPr>
              <a:xfrm>
                <a:off x="5728339" y="3479117"/>
                <a:ext cx="338329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BB4A3F89-2D4B-5ED0-0510-0C3F7C80C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339" y="3479117"/>
                <a:ext cx="3383298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A6DD49F1-9902-9B93-BCED-C0B3B6FCE0DC}"/>
                  </a:ext>
                </a:extLst>
              </p:cNvPr>
              <p:cNvSpPr/>
              <p:nvPr/>
            </p:nvSpPr>
            <p:spPr>
              <a:xfrm>
                <a:off x="5728339" y="4669297"/>
                <a:ext cx="2984663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A6DD49F1-9902-9B93-BCED-C0B3B6FCE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339" y="4669297"/>
                <a:ext cx="2984663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מגילה: אופקית 26">
            <a:extLst>
              <a:ext uri="{FF2B5EF4-FFF2-40B4-BE49-F238E27FC236}">
                <a16:creationId xmlns:a16="http://schemas.microsoft.com/office/drawing/2014/main" id="{9EDBE5C0-3D59-F880-0381-15D8FC2FA400}"/>
              </a:ext>
            </a:extLst>
          </p:cNvPr>
          <p:cNvSpPr/>
          <p:nvPr/>
        </p:nvSpPr>
        <p:spPr>
          <a:xfrm>
            <a:off x="1185593" y="5301530"/>
            <a:ext cx="3434013" cy="960444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מלבן 27">
                <a:extLst>
                  <a:ext uri="{FF2B5EF4-FFF2-40B4-BE49-F238E27FC236}">
                    <a16:creationId xmlns:a16="http://schemas.microsoft.com/office/drawing/2014/main" id="{F9B716E8-F19D-C1FF-2E40-44D2E764BF1A}"/>
                  </a:ext>
                </a:extLst>
              </p:cNvPr>
              <p:cNvSpPr/>
              <p:nvPr/>
            </p:nvSpPr>
            <p:spPr>
              <a:xfrm>
                <a:off x="1572419" y="5427608"/>
                <a:ext cx="2700291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4400" b="1" i="0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US" sz="4400" b="1" i="0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4400" b="1" i="0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he-IL" sz="4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מלבן 27">
                <a:extLst>
                  <a:ext uri="{FF2B5EF4-FFF2-40B4-BE49-F238E27FC236}">
                    <a16:creationId xmlns:a16="http://schemas.microsoft.com/office/drawing/2014/main" id="{F9B716E8-F19D-C1FF-2E40-44D2E764B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419" y="5427608"/>
                <a:ext cx="2700291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4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28E73E3-19D6-B6DA-9435-7F2E46EF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365" y="850559"/>
            <a:ext cx="1367280" cy="549593"/>
          </a:xfrm>
          <a:prstGeom prst="rect">
            <a:avLst/>
          </a:prstGeom>
        </p:spPr>
      </p:pic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4F94F423-F6C8-F2AA-0A65-37B27D890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9026"/>
              </p:ext>
            </p:extLst>
          </p:nvPr>
        </p:nvGraphicFramePr>
        <p:xfrm>
          <a:off x="1985645" y="1606441"/>
          <a:ext cx="8128000" cy="356616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417410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97498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17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14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032024"/>
                  </a:ext>
                </a:extLst>
              </a:tr>
            </a:tbl>
          </a:graphicData>
        </a:graphic>
      </p:graphicFrame>
      <p:pic>
        <p:nvPicPr>
          <p:cNvPr id="6" name="תמונה 5">
            <a:extLst>
              <a:ext uri="{FF2B5EF4-FFF2-40B4-BE49-F238E27FC236}">
                <a16:creationId xmlns:a16="http://schemas.microsoft.com/office/drawing/2014/main" id="{A36E68D0-BE6C-4CF2-0904-9142E646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537" y="1606442"/>
            <a:ext cx="2426240" cy="48524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BE3E64A-6DB9-2BAB-C214-7AF8B15FE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937" y="2827019"/>
            <a:ext cx="2401840" cy="52039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4930B5F-18D4-6FAB-5A7D-B0363B0F9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536" y="4012360"/>
            <a:ext cx="2401839" cy="52039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599297C-3EAF-859B-0FFD-97EAAD8D2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538" y="1606441"/>
            <a:ext cx="2099310" cy="503141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4344E65B-CD10-6CAC-D7F8-D67A9B15E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398" y="2815589"/>
            <a:ext cx="2236182" cy="50314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E1ADD6A8-415D-4B9D-EF93-EED199591C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3398" y="4002049"/>
            <a:ext cx="2360888" cy="503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E15188C3-2CCE-FF3A-DF78-A1AAF2A884BF}"/>
                  </a:ext>
                </a:extLst>
              </p:cNvPr>
              <p:cNvSpPr/>
              <p:nvPr/>
            </p:nvSpPr>
            <p:spPr>
              <a:xfrm>
                <a:off x="1985645" y="2231086"/>
                <a:ext cx="2487604" cy="5959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E15188C3-2CCE-FF3A-DF78-A1AAF2A88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45" y="2231086"/>
                <a:ext cx="2487604" cy="5959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מלבן 20">
            <a:extLst>
              <a:ext uri="{FF2B5EF4-FFF2-40B4-BE49-F238E27FC236}">
                <a16:creationId xmlns:a16="http://schemas.microsoft.com/office/drawing/2014/main" id="{7B18D77B-B5B0-5FF7-65AD-E7ABA3F092F8}"/>
              </a:ext>
            </a:extLst>
          </p:cNvPr>
          <p:cNvSpPr/>
          <p:nvPr/>
        </p:nvSpPr>
        <p:spPr>
          <a:xfrm>
            <a:off x="3293516" y="815377"/>
            <a:ext cx="5150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</a:rPr>
              <a:t>מה לדעתכם המשמעות של מקש?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BD985BC7-35F3-31F5-BA54-5A8688D8973F}"/>
                  </a:ext>
                </a:extLst>
              </p:cNvPr>
              <p:cNvSpPr/>
              <p:nvPr/>
            </p:nvSpPr>
            <p:spPr>
              <a:xfrm>
                <a:off x="2020937" y="3429000"/>
                <a:ext cx="2487604" cy="5959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BD985BC7-35F3-31F5-BA54-5A8688D89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37" y="3429000"/>
                <a:ext cx="2487604" cy="5959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2E3A69D9-2F18-DEA5-1FAB-8011787B63E3}"/>
                  </a:ext>
                </a:extLst>
              </p:cNvPr>
              <p:cNvSpPr/>
              <p:nvPr/>
            </p:nvSpPr>
            <p:spPr>
              <a:xfrm>
                <a:off x="2020937" y="4608292"/>
                <a:ext cx="2487604" cy="5959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2E3A69D9-2F18-DEA5-1FAB-8011787B6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37" y="4608292"/>
                <a:ext cx="2487604" cy="5959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67899664-C049-E547-6454-ECBA428E1B18}"/>
                  </a:ext>
                </a:extLst>
              </p:cNvPr>
              <p:cNvSpPr/>
              <p:nvPr/>
            </p:nvSpPr>
            <p:spPr>
              <a:xfrm>
                <a:off x="6060538" y="2231086"/>
                <a:ext cx="2487604" cy="5959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67899664-C049-E547-6454-ECBA428E1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538" y="2231086"/>
                <a:ext cx="2487604" cy="5959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89F50529-9E03-5463-A6D2-59C3B3312500}"/>
                  </a:ext>
                </a:extLst>
              </p:cNvPr>
              <p:cNvSpPr/>
              <p:nvPr/>
            </p:nvSpPr>
            <p:spPr>
              <a:xfrm>
                <a:off x="6054288" y="3411521"/>
                <a:ext cx="2487604" cy="5959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89F50529-9E03-5463-A6D2-59C3B3312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288" y="3411521"/>
                <a:ext cx="2487604" cy="5959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2A357212-F9B1-387B-F1AE-2205ADCFA99A}"/>
                  </a:ext>
                </a:extLst>
              </p:cNvPr>
              <p:cNvSpPr/>
              <p:nvPr/>
            </p:nvSpPr>
            <p:spPr>
              <a:xfrm>
                <a:off x="6096000" y="4637421"/>
                <a:ext cx="2487604" cy="5959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he-IL" sz="3200" b="1" i="1" cap="none" spc="0" dirty="0" smtClean="0">
                              <a:ln/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32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he-IL" sz="32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2A357212-F9B1-387B-F1AE-2205ADCFA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37421"/>
                <a:ext cx="2487604" cy="5959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מגילה: אופקית 26">
            <a:extLst>
              <a:ext uri="{FF2B5EF4-FFF2-40B4-BE49-F238E27FC236}">
                <a16:creationId xmlns:a16="http://schemas.microsoft.com/office/drawing/2014/main" id="{83BE1C53-90CA-FA7E-B9AF-E152B2CE044C}"/>
              </a:ext>
            </a:extLst>
          </p:cNvPr>
          <p:cNvSpPr/>
          <p:nvPr/>
        </p:nvSpPr>
        <p:spPr>
          <a:xfrm>
            <a:off x="1185593" y="5301530"/>
            <a:ext cx="3434013" cy="960444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מלבן 31">
                <a:extLst>
                  <a:ext uri="{FF2B5EF4-FFF2-40B4-BE49-F238E27FC236}">
                    <a16:creationId xmlns:a16="http://schemas.microsoft.com/office/drawing/2014/main" id="{15900103-625C-9358-96A4-125150E08C36}"/>
                  </a:ext>
                </a:extLst>
              </p:cNvPr>
              <p:cNvSpPr/>
              <p:nvPr/>
            </p:nvSpPr>
            <p:spPr>
              <a:xfrm>
                <a:off x="2067602" y="5404862"/>
                <a:ext cx="1962524" cy="78476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he-IL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e-IL" sz="4400" b="1" i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he-IL" sz="4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מלבן 31">
                <a:extLst>
                  <a:ext uri="{FF2B5EF4-FFF2-40B4-BE49-F238E27FC236}">
                    <a16:creationId xmlns:a16="http://schemas.microsoft.com/office/drawing/2014/main" id="{15900103-625C-9358-96A4-125150E08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602" y="5404862"/>
                <a:ext cx="1962524" cy="7847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40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27E29F4-8D36-02BD-831D-BBEE489D9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801" y="783907"/>
            <a:ext cx="1443037" cy="518373"/>
          </a:xfrm>
          <a:prstGeom prst="rect">
            <a:avLst/>
          </a:prstGeom>
        </p:spPr>
      </p:pic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9174E300-48E6-8644-32D5-2383B2FDA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85717"/>
              </p:ext>
            </p:extLst>
          </p:nvPr>
        </p:nvGraphicFramePr>
        <p:xfrm>
          <a:off x="1095454" y="1579434"/>
          <a:ext cx="9854486" cy="356616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5294074">
                  <a:extLst>
                    <a:ext uri="{9D8B030D-6E8A-4147-A177-3AD203B41FA5}">
                      <a16:colId xmlns:a16="http://schemas.microsoft.com/office/drawing/2014/main" val="477118270"/>
                    </a:ext>
                  </a:extLst>
                </a:gridCol>
                <a:gridCol w="4560412">
                  <a:extLst>
                    <a:ext uri="{9D8B030D-6E8A-4147-A177-3AD203B41FA5}">
                      <a16:colId xmlns:a16="http://schemas.microsoft.com/office/drawing/2014/main" val="1609811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90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42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068464"/>
                  </a:ext>
                </a:extLst>
              </a:tr>
            </a:tbl>
          </a:graphicData>
        </a:graphic>
      </p:graphicFrame>
      <p:pic>
        <p:nvPicPr>
          <p:cNvPr id="6" name="תמונה 5">
            <a:extLst>
              <a:ext uri="{FF2B5EF4-FFF2-40B4-BE49-F238E27FC236}">
                <a16:creationId xmlns:a16="http://schemas.microsoft.com/office/drawing/2014/main" id="{8AF63E53-3332-6A7F-666C-17A1B5F86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27" y="1599776"/>
            <a:ext cx="2091533" cy="54091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55AE289-B28F-53AD-B034-FA1B5D632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26" y="2812732"/>
            <a:ext cx="2091533" cy="55894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AF0CD13-8CEC-E57D-1F9B-323E18D6B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726" y="3992580"/>
            <a:ext cx="2443439" cy="54091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7B8D6DC-D1E3-154D-BDE9-3B7669706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648" y="1629825"/>
            <a:ext cx="2391104" cy="53340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043BA0D2-6A11-FA58-8730-9614A663FF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8810" y="2848549"/>
            <a:ext cx="2293620" cy="53340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63713751-71AD-DE7A-0D9F-F5FFA1107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8647" y="3992580"/>
            <a:ext cx="2765385" cy="509413"/>
          </a:xfrm>
          <a:prstGeom prst="rect">
            <a:avLst/>
          </a:prstGeom>
        </p:spPr>
      </p:pic>
      <p:sp>
        <p:nvSpPr>
          <p:cNvPr id="17" name="מלבן 16">
            <a:extLst>
              <a:ext uri="{FF2B5EF4-FFF2-40B4-BE49-F238E27FC236}">
                <a16:creationId xmlns:a16="http://schemas.microsoft.com/office/drawing/2014/main" id="{3DDF0DA7-D44E-7A18-BECC-B2C9639A93E0}"/>
              </a:ext>
            </a:extLst>
          </p:cNvPr>
          <p:cNvSpPr/>
          <p:nvPr/>
        </p:nvSpPr>
        <p:spPr>
          <a:xfrm>
            <a:off x="3238850" y="717505"/>
            <a:ext cx="5150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3200" b="1" cap="none" spc="0" dirty="0">
                <a:ln/>
                <a:solidFill>
                  <a:schemeClr val="accent4"/>
                </a:solidFill>
                <a:effectLst/>
              </a:rPr>
              <a:t>מה לדעתכם המשמעות של מקש?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41121825-7A07-3074-083E-7003C1A8020A}"/>
                  </a:ext>
                </a:extLst>
              </p:cNvPr>
              <p:cNvSpPr/>
              <p:nvPr/>
            </p:nvSpPr>
            <p:spPr>
              <a:xfrm>
                <a:off x="997758" y="2222442"/>
                <a:ext cx="4093172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he-IL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he-IL" sz="3200" b="1" i="1" cap="none" spc="0" dirty="0" smtClean="0">
                        <a:ln/>
                        <a:solidFill>
                          <a:schemeClr val="accent4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e-IL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3600" b="1" cap="none" spc="0" dirty="0">
                    <a:ln/>
                    <a:solidFill>
                      <a:schemeClr val="accent4"/>
                    </a:solidFill>
                    <a:effectLst/>
                  </a:rPr>
                  <a:t> = 20</a:t>
                </a:r>
                <a:endParaRPr lang="he-IL" sz="36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41121825-7A07-3074-083E-7003C1A80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58" y="2222442"/>
                <a:ext cx="409317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6C4F70DC-77E1-2286-360A-77058C6F1814}"/>
                  </a:ext>
                </a:extLst>
              </p:cNvPr>
              <p:cNvSpPr/>
              <p:nvPr/>
            </p:nvSpPr>
            <p:spPr>
              <a:xfrm>
                <a:off x="1014589" y="3381949"/>
                <a:ext cx="4059509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he-IL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he-IL" sz="3200" b="1" i="1" cap="none" spc="0" dirty="0" smtClean="0">
                        <a:ln/>
                        <a:solidFill>
                          <a:schemeClr val="accent4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e-IL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3600" b="1" cap="none" spc="0" dirty="0">
                    <a:ln/>
                    <a:solidFill>
                      <a:schemeClr val="accent4"/>
                    </a:solidFill>
                    <a:effectLst/>
                  </a:rPr>
                  <a:t> = 15</a:t>
                </a:r>
                <a:endParaRPr lang="he-IL" sz="36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6C4F70DC-77E1-2286-360A-77058C6F1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89" y="3381949"/>
                <a:ext cx="405950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8954C1C0-4807-9A1B-DC63-459C0B6CF6B1}"/>
                  </a:ext>
                </a:extLst>
              </p:cNvPr>
              <p:cNvSpPr/>
              <p:nvPr/>
            </p:nvSpPr>
            <p:spPr>
              <a:xfrm>
                <a:off x="1014589" y="4638911"/>
                <a:ext cx="4583692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he-IL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  <m:r>
                      <a:rPr lang="he-IL" sz="3200" b="1" i="1" cap="none" spc="0" dirty="0" smtClean="0">
                        <a:ln/>
                        <a:solidFill>
                          <a:schemeClr val="accent4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e-IL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3600" b="1" cap="none" spc="0" dirty="0">
                    <a:ln/>
                    <a:solidFill>
                      <a:schemeClr val="accent4"/>
                    </a:solidFill>
                    <a:effectLst/>
                  </a:rPr>
                  <a:t> = 65</a:t>
                </a:r>
                <a:endParaRPr lang="he-IL" sz="36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8954C1C0-4807-9A1B-DC63-459C0B6CF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89" y="4638911"/>
                <a:ext cx="4583692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CF18D8D0-B7C3-0BDB-01B1-B287D54C6D4E}"/>
                  </a:ext>
                </a:extLst>
              </p:cNvPr>
              <p:cNvSpPr/>
              <p:nvPr/>
            </p:nvSpPr>
            <p:spPr>
              <a:xfrm>
                <a:off x="5598281" y="2174218"/>
                <a:ext cx="4583692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he-IL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d>
                    <m:r>
                      <a:rPr lang="he-IL" sz="3200" b="1" i="1" cap="none" spc="0" dirty="0" smtClean="0">
                        <a:ln/>
                        <a:solidFill>
                          <a:schemeClr val="accent4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e-IL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</m:t>
                        </m:r>
                      </m:e>
                    </m:d>
                  </m:oMath>
                </a14:m>
                <a:r>
                  <a:rPr lang="en-US" sz="3600" b="1" cap="none" spc="0" dirty="0">
                    <a:ln/>
                    <a:solidFill>
                      <a:schemeClr val="accent4"/>
                    </a:solidFill>
                    <a:effectLst/>
                  </a:rPr>
                  <a:t> = 56</a:t>
                </a:r>
                <a:endParaRPr lang="he-IL" sz="36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CF18D8D0-B7C3-0BDB-01B1-B287D54C6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281" y="2174218"/>
                <a:ext cx="4583692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4D927A98-F722-2983-9E7A-EF0283BDC17F}"/>
                  </a:ext>
                </a:extLst>
              </p:cNvPr>
              <p:cNvSpPr/>
              <p:nvPr/>
            </p:nvSpPr>
            <p:spPr>
              <a:xfrm>
                <a:off x="5598280" y="3380618"/>
                <a:ext cx="4583692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he-IL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he-IL" sz="3200" b="1" i="1" cap="none" spc="0" dirty="0" smtClean="0">
                        <a:ln/>
                        <a:solidFill>
                          <a:schemeClr val="accent4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e-IL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3600" b="1" cap="none" spc="0" dirty="0">
                    <a:ln/>
                    <a:solidFill>
                      <a:schemeClr val="accent4"/>
                    </a:solidFill>
                    <a:effectLst/>
                  </a:rPr>
                  <a:t> = 83</a:t>
                </a:r>
                <a:endParaRPr lang="he-IL" sz="36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4D927A98-F722-2983-9E7A-EF0283BDC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280" y="3380618"/>
                <a:ext cx="458369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6D38DFCD-D4F6-4CC6-D483-56CB30D896D8}"/>
                  </a:ext>
                </a:extLst>
              </p:cNvPr>
              <p:cNvSpPr/>
              <p:nvPr/>
            </p:nvSpPr>
            <p:spPr>
              <a:xfrm>
                <a:off x="5598280" y="4587018"/>
                <a:ext cx="529061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he-IL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d>
                    <m:r>
                      <a:rPr lang="he-IL" sz="3200" b="1" i="1" cap="none" spc="0" dirty="0" smtClean="0">
                        <a:ln/>
                        <a:solidFill>
                          <a:schemeClr val="accent4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he-IL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1" i="1" cap="none" spc="0" dirty="0" smtClean="0">
                            <a:ln/>
                            <a:solidFill>
                              <a:schemeClr val="accent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e>
                    </m:d>
                  </m:oMath>
                </a14:m>
                <a:r>
                  <a:rPr lang="en-US" sz="3600" b="1" cap="none" spc="0" dirty="0">
                    <a:ln/>
                    <a:solidFill>
                      <a:schemeClr val="accent4"/>
                    </a:solidFill>
                    <a:effectLst/>
                  </a:rPr>
                  <a:t> = 302</a:t>
                </a:r>
                <a:endParaRPr lang="he-IL" sz="36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6D38DFCD-D4F6-4CC6-D483-56CB30D89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280" y="4587018"/>
                <a:ext cx="5290615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מגילה: אופקית 25">
            <a:extLst>
              <a:ext uri="{FF2B5EF4-FFF2-40B4-BE49-F238E27FC236}">
                <a16:creationId xmlns:a16="http://schemas.microsoft.com/office/drawing/2014/main" id="{B656DA9B-64F1-4C79-7645-23AB05B709B6}"/>
              </a:ext>
            </a:extLst>
          </p:cNvPr>
          <p:cNvSpPr/>
          <p:nvPr/>
        </p:nvSpPr>
        <p:spPr>
          <a:xfrm>
            <a:off x="1185593" y="5301530"/>
            <a:ext cx="3434013" cy="960444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מלבן 27">
                <a:extLst>
                  <a:ext uri="{FF2B5EF4-FFF2-40B4-BE49-F238E27FC236}">
                    <a16:creationId xmlns:a16="http://schemas.microsoft.com/office/drawing/2014/main" id="{322D7AA0-8E13-9D99-BCB7-564C2486EB44}"/>
                  </a:ext>
                </a:extLst>
              </p:cNvPr>
              <p:cNvSpPr/>
              <p:nvPr/>
            </p:nvSpPr>
            <p:spPr>
              <a:xfrm>
                <a:off x="1131726" y="5390659"/>
                <a:ext cx="3732560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e-IL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he-IL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400" b="1" i="1" cap="none" spc="0" dirty="0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he-IL" sz="4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מלבן 27">
                <a:extLst>
                  <a:ext uri="{FF2B5EF4-FFF2-40B4-BE49-F238E27FC236}">
                    <a16:creationId xmlns:a16="http://schemas.microsoft.com/office/drawing/2014/main" id="{322D7AA0-8E13-9D99-BCB7-564C2486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26" y="5390659"/>
                <a:ext cx="3732560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0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D058EAD-0DD8-D3B9-47CC-F54768D0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81" y="743902"/>
            <a:ext cx="9544050" cy="131422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54F46F8-49C5-9647-C185-6FDA1246D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60" y="1783131"/>
            <a:ext cx="5701665" cy="40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B88788-28DC-5A1D-C10D-BF831302B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979169"/>
            <a:ext cx="5620703" cy="43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0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אורגני</Template>
  <TotalTime>114</TotalTime>
  <Words>211</Words>
  <Application>Microsoft Office PowerPoint</Application>
  <PresentationFormat>מסך רחב</PresentationFormat>
  <Paragraphs>70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Garamond</vt:lpstr>
      <vt:lpstr>אורגני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לירון דוד</dc:creator>
  <cp:lastModifiedBy>לירון דוד</cp:lastModifiedBy>
  <cp:revision>2</cp:revision>
  <dcterms:created xsi:type="dcterms:W3CDTF">2022-10-05T21:34:18Z</dcterms:created>
  <dcterms:modified xsi:type="dcterms:W3CDTF">2022-10-05T23:46:02Z</dcterms:modified>
</cp:coreProperties>
</file>