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8.png"/><Relationship Id="rId7" Type="http://schemas.openxmlformats.org/officeDocument/2006/relationships/image" Target="../media/image7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66.png"/><Relationship Id="rId10" Type="http://schemas.openxmlformats.org/officeDocument/2006/relationships/image" Target="../media/image87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66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BE2D959-960B-7B36-9ECA-87EA7271ABAB}"/>
              </a:ext>
            </a:extLst>
          </p:cNvPr>
          <p:cNvSpPr/>
          <p:nvPr/>
        </p:nvSpPr>
        <p:spPr>
          <a:xfrm>
            <a:off x="4210990" y="3768209"/>
            <a:ext cx="4014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שאלה 68 – עמוד 37</a:t>
            </a:r>
            <a:endParaRPr lang="he-I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FFDC90C-4781-CC13-FDAA-7825B58F5B2E}"/>
              </a:ext>
            </a:extLst>
          </p:cNvPr>
          <p:cNvSpPr/>
          <p:nvPr/>
        </p:nvSpPr>
        <p:spPr>
          <a:xfrm>
            <a:off x="4976424" y="4476095"/>
            <a:ext cx="2483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צמרת חלק א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34E89030-F27B-8269-202C-D826A84E4C34}"/>
              </a:ext>
            </a:extLst>
          </p:cNvPr>
          <p:cNvSpPr/>
          <p:nvPr/>
        </p:nvSpPr>
        <p:spPr>
          <a:xfrm>
            <a:off x="3521697" y="1561445"/>
            <a:ext cx="50802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הצבת מספרים</a:t>
            </a:r>
          </a:p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בביטויים אלגבריים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B8829560-506A-A60A-BEEB-070A503F8E7D}"/>
              </a:ext>
            </a:extLst>
          </p:cNvPr>
          <p:cNvSpPr/>
          <p:nvPr/>
        </p:nvSpPr>
        <p:spPr>
          <a:xfrm>
            <a:off x="421878" y="5619095"/>
            <a:ext cx="247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לירון דוד</a:t>
            </a:r>
          </a:p>
        </p:txBody>
      </p:sp>
    </p:spTree>
    <p:extLst>
      <p:ext uri="{BB962C8B-B14F-4D97-AF65-F5344CB8AC3E}">
        <p14:creationId xmlns:p14="http://schemas.microsoft.com/office/powerpoint/2010/main" val="18141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E542C1B-3422-FAE6-639C-24B72E484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544" y="873442"/>
            <a:ext cx="10155022" cy="41814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5C9009D-09F8-89F1-B55A-54BE8DD83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588" y="1473517"/>
            <a:ext cx="6522979" cy="5153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21790C5A-998A-0FEB-0095-249D7B4B2503}"/>
                  </a:ext>
                </a:extLst>
              </p:cNvPr>
              <p:cNvSpPr/>
              <p:nvPr/>
            </p:nvSpPr>
            <p:spPr>
              <a:xfrm>
                <a:off x="1141423" y="2742247"/>
                <a:ext cx="689163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e>
                      </m:d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21790C5A-998A-0FEB-0095-249D7B4B2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23" y="2742247"/>
                <a:ext cx="68916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A50E8494-C8B9-CA6B-C7CE-1B88DA9AA61A}"/>
                  </a:ext>
                </a:extLst>
              </p:cNvPr>
              <p:cNvSpPr/>
              <p:nvPr/>
            </p:nvSpPr>
            <p:spPr>
              <a:xfrm>
                <a:off x="1141423" y="3247964"/>
                <a:ext cx="8126199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e>
                      </m:d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e>
                      </m:d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A50E8494-C8B9-CA6B-C7CE-1B88DA9AA6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23" y="3247964"/>
                <a:ext cx="812619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09DE0615-8FED-F0E8-0607-B2DA48D41D12}"/>
                  </a:ext>
                </a:extLst>
              </p:cNvPr>
              <p:cNvSpPr/>
              <p:nvPr/>
            </p:nvSpPr>
            <p:spPr>
              <a:xfrm>
                <a:off x="1141423" y="3753681"/>
                <a:ext cx="417826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𝟒𝟓</m:t>
                    </m:r>
                  </m:oMath>
                </a14:m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=</a:t>
                </a:r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09DE0615-8FED-F0E8-0607-B2DA48D41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23" y="3753681"/>
                <a:ext cx="417826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333B3A0D-027B-CD31-6E0E-B31DACB77B1B}"/>
                  </a:ext>
                </a:extLst>
              </p:cNvPr>
              <p:cNvSpPr/>
              <p:nvPr/>
            </p:nvSpPr>
            <p:spPr>
              <a:xfrm>
                <a:off x="1141423" y="4311907"/>
                <a:ext cx="3149068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</m:oMath>
                </a14:m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=</a:t>
                </a:r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333B3A0D-027B-CD31-6E0E-B31DACB77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23" y="4311907"/>
                <a:ext cx="31490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8EF45CD5-39E6-F07F-AFAB-67D4443F701A}"/>
                  </a:ext>
                </a:extLst>
              </p:cNvPr>
              <p:cNvSpPr/>
              <p:nvPr/>
            </p:nvSpPr>
            <p:spPr>
              <a:xfrm>
                <a:off x="1141423" y="4835127"/>
                <a:ext cx="2292231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𝟐𝟓𝟎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</m:oMath>
                </a14:m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=</a:t>
                </a:r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8EF45CD5-39E6-F07F-AFAB-67D4443F7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23" y="4835127"/>
                <a:ext cx="229223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F42FFB84-E8EB-8231-0B14-77760720B12A}"/>
                  </a:ext>
                </a:extLst>
              </p:cNvPr>
              <p:cNvSpPr/>
              <p:nvPr/>
            </p:nvSpPr>
            <p:spPr>
              <a:xfrm>
                <a:off x="1141423" y="5358347"/>
                <a:ext cx="1286314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𝟑𝟒𝟎</m:t>
                      </m:r>
                    </m:oMath>
                  </m:oMathPara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F42FFB84-E8EB-8231-0B14-77760720B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23" y="5358347"/>
                <a:ext cx="128631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0EA83A20-F3B6-2464-FA2C-9434D49D01B3}"/>
              </a:ext>
            </a:extLst>
          </p:cNvPr>
          <p:cNvCxnSpPr/>
          <p:nvPr/>
        </p:nvCxnSpPr>
        <p:spPr>
          <a:xfrm>
            <a:off x="1428750" y="1291590"/>
            <a:ext cx="91804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E64B6B77-2F72-E841-1DA2-60BEA077A62C}"/>
              </a:ext>
            </a:extLst>
          </p:cNvPr>
          <p:cNvCxnSpPr>
            <a:cxnSpLocks/>
          </p:cNvCxnSpPr>
          <p:nvPr/>
        </p:nvCxnSpPr>
        <p:spPr>
          <a:xfrm>
            <a:off x="4998720" y="1988820"/>
            <a:ext cx="199644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לבן 19">
            <a:extLst>
              <a:ext uri="{FF2B5EF4-FFF2-40B4-BE49-F238E27FC236}">
                <a16:creationId xmlns:a16="http://schemas.microsoft.com/office/drawing/2014/main" id="{4FDEC082-01F4-BACA-4774-1AC2F7276969}"/>
              </a:ext>
            </a:extLst>
          </p:cNvPr>
          <p:cNvSpPr/>
          <p:nvPr/>
        </p:nvSpPr>
        <p:spPr>
          <a:xfrm>
            <a:off x="9068318" y="1988820"/>
            <a:ext cx="2310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בדרך של גבי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49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E542C1B-3422-FAE6-639C-24B72E484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544" y="873442"/>
            <a:ext cx="10155022" cy="41814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5C9009D-09F8-89F1-B55A-54BE8DD83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588" y="1473517"/>
            <a:ext cx="6522979" cy="5153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21790C5A-998A-0FEB-0095-249D7B4B2503}"/>
                  </a:ext>
                </a:extLst>
              </p:cNvPr>
              <p:cNvSpPr/>
              <p:nvPr/>
            </p:nvSpPr>
            <p:spPr>
              <a:xfrm>
                <a:off x="1141423" y="2715993"/>
                <a:ext cx="5073889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e>
                      </m:d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21790C5A-998A-0FEB-0095-249D7B4B2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23" y="2715993"/>
                <a:ext cx="507388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A50E8494-C8B9-CA6B-C7CE-1B88DA9AA61A}"/>
                  </a:ext>
                </a:extLst>
              </p:cNvPr>
              <p:cNvSpPr/>
              <p:nvPr/>
            </p:nvSpPr>
            <p:spPr>
              <a:xfrm>
                <a:off x="1141423" y="3278860"/>
                <a:ext cx="603126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e>
                      </m:d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A50E8494-C8B9-CA6B-C7CE-1B88DA9AA6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23" y="3278860"/>
                <a:ext cx="603126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09DE0615-8FED-F0E8-0607-B2DA48D41D12}"/>
                  </a:ext>
                </a:extLst>
              </p:cNvPr>
              <p:cNvSpPr/>
              <p:nvPr/>
            </p:nvSpPr>
            <p:spPr>
              <a:xfrm>
                <a:off x="1141422" y="3802080"/>
                <a:ext cx="362439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𝟐𝟔𝟎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=</a:t>
                </a:r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09DE0615-8FED-F0E8-0607-B2DA48D41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22" y="3802080"/>
                <a:ext cx="36243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333B3A0D-027B-CD31-6E0E-B31DACB77B1B}"/>
                  </a:ext>
                </a:extLst>
              </p:cNvPr>
              <p:cNvSpPr/>
              <p:nvPr/>
            </p:nvSpPr>
            <p:spPr>
              <a:xfrm>
                <a:off x="1141424" y="4311907"/>
                <a:ext cx="3149068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𝟐𝟔𝟎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=</a:t>
                </a:r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333B3A0D-027B-CD31-6E0E-B31DACB77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24" y="4311907"/>
                <a:ext cx="31490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8EF45CD5-39E6-F07F-AFAB-67D4443F701A}"/>
                  </a:ext>
                </a:extLst>
              </p:cNvPr>
              <p:cNvSpPr/>
              <p:nvPr/>
            </p:nvSpPr>
            <p:spPr>
              <a:xfrm>
                <a:off x="1141424" y="4835127"/>
                <a:ext cx="2292231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𝟐𝟗𝟎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=</a:t>
                </a:r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8EF45CD5-39E6-F07F-AFAB-67D4443F7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24" y="4835127"/>
                <a:ext cx="229223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F42FFB84-E8EB-8231-0B14-77760720B12A}"/>
                  </a:ext>
                </a:extLst>
              </p:cNvPr>
              <p:cNvSpPr/>
              <p:nvPr/>
            </p:nvSpPr>
            <p:spPr>
              <a:xfrm>
                <a:off x="1141423" y="5358347"/>
                <a:ext cx="1286314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𝟑𝟒𝟎</m:t>
                      </m:r>
                    </m:oMath>
                  </m:oMathPara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F42FFB84-E8EB-8231-0B14-77760720B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23" y="5358347"/>
                <a:ext cx="128631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0EA83A20-F3B6-2464-FA2C-9434D49D01B3}"/>
              </a:ext>
            </a:extLst>
          </p:cNvPr>
          <p:cNvCxnSpPr/>
          <p:nvPr/>
        </p:nvCxnSpPr>
        <p:spPr>
          <a:xfrm>
            <a:off x="1428750" y="1291590"/>
            <a:ext cx="91804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E64B6B77-2F72-E841-1DA2-60BEA077A62C}"/>
              </a:ext>
            </a:extLst>
          </p:cNvPr>
          <p:cNvCxnSpPr>
            <a:cxnSpLocks/>
          </p:cNvCxnSpPr>
          <p:nvPr/>
        </p:nvCxnSpPr>
        <p:spPr>
          <a:xfrm>
            <a:off x="4998720" y="1988820"/>
            <a:ext cx="199644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לבן 19">
            <a:extLst>
              <a:ext uri="{FF2B5EF4-FFF2-40B4-BE49-F238E27FC236}">
                <a16:creationId xmlns:a16="http://schemas.microsoft.com/office/drawing/2014/main" id="{4FDEC082-01F4-BACA-4774-1AC2F7276969}"/>
              </a:ext>
            </a:extLst>
          </p:cNvPr>
          <p:cNvSpPr/>
          <p:nvPr/>
        </p:nvSpPr>
        <p:spPr>
          <a:xfrm>
            <a:off x="8948092" y="1988820"/>
            <a:ext cx="2430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בדרך של יוסי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9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42E2C50-9744-8B47-B8E7-21F4B4937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532" y="1811654"/>
            <a:ext cx="8551545" cy="35532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B3BB060-A4E6-25CC-97B3-ECAD31184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950" y="2177502"/>
            <a:ext cx="5861913" cy="4399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D731125D-5EBC-9061-0D4A-B9863C3A181B}"/>
                  </a:ext>
                </a:extLst>
              </p:cNvPr>
              <p:cNvSpPr/>
              <p:nvPr/>
            </p:nvSpPr>
            <p:spPr>
              <a:xfrm>
                <a:off x="1427781" y="2675741"/>
                <a:ext cx="5666231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cap="none" spc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12700" dist="38100" dir="2700000" algn="tl" rotWithShape="0">
                                  <a:schemeClr val="bg1">
                                    <a:lumMod val="5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D731125D-5EBC-9061-0D4A-B9863C3A1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81" y="2675741"/>
                <a:ext cx="566623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טבלה 15">
                <a:extLst>
                  <a:ext uri="{FF2B5EF4-FFF2-40B4-BE49-F238E27FC236}">
                    <a16:creationId xmlns:a16="http://schemas.microsoft.com/office/drawing/2014/main" id="{759D9C74-2988-45E1-5E1B-8AD98F0E4F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8235759"/>
                  </p:ext>
                </p:extLst>
              </p:nvPr>
            </p:nvGraphicFramePr>
            <p:xfrm>
              <a:off x="620757" y="657958"/>
              <a:ext cx="5752959" cy="989203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600517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4034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25325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686777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391328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532003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/>
                            <a:t>y</a:t>
                          </a:r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טבלה 15">
                <a:extLst>
                  <a:ext uri="{FF2B5EF4-FFF2-40B4-BE49-F238E27FC236}">
                    <a16:creationId xmlns:a16="http://schemas.microsoft.com/office/drawing/2014/main" id="{759D9C74-2988-45E1-5E1B-8AD98F0E4F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8235759"/>
                  </p:ext>
                </p:extLst>
              </p:nvPr>
            </p:nvGraphicFramePr>
            <p:xfrm>
              <a:off x="620757" y="657958"/>
              <a:ext cx="5752959" cy="989203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600517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4034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25325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686777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532003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/>
                            <a:t>y</a:t>
                          </a:r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5"/>
                          <a:stretch>
                            <a:fillRect l="-206881" t="-94318" r="-128899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5"/>
                          <a:stretch>
                            <a:fillRect l="-241516" t="-94318" r="-1444" b="-11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מלבן 7">
                <a:extLst>
                  <a:ext uri="{FF2B5EF4-FFF2-40B4-BE49-F238E27FC236}">
                    <a16:creationId xmlns:a16="http://schemas.microsoft.com/office/drawing/2014/main" id="{90D35F3D-B454-9A33-6058-9534C2E5247B}"/>
                  </a:ext>
                </a:extLst>
              </p:cNvPr>
              <p:cNvSpPr/>
              <p:nvPr/>
            </p:nvSpPr>
            <p:spPr>
              <a:xfrm>
                <a:off x="1427781" y="3228952"/>
                <a:ext cx="654948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∙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𝟑𝟓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d>
                      <m:dPr>
                        <m:ctrlPr>
                          <a:rPr lang="en-US" sz="28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𝟑𝟓</m:t>
                        </m:r>
                        <m:r>
                          <a:rPr lang="en-US" sz="28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</m:d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𝟑𝟓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=</a:t>
                </a:r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מלבן 7">
                <a:extLst>
                  <a:ext uri="{FF2B5EF4-FFF2-40B4-BE49-F238E27FC236}">
                    <a16:creationId xmlns:a16="http://schemas.microsoft.com/office/drawing/2014/main" id="{90D35F3D-B454-9A33-6058-9534C2E524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81" y="3228952"/>
                <a:ext cx="65494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לבן 8">
            <a:extLst>
              <a:ext uri="{FF2B5EF4-FFF2-40B4-BE49-F238E27FC236}">
                <a16:creationId xmlns:a16="http://schemas.microsoft.com/office/drawing/2014/main" id="{EBB5A4D6-5F0B-D4B9-1130-C80791AA6EE4}"/>
              </a:ext>
            </a:extLst>
          </p:cNvPr>
          <p:cNvSpPr/>
          <p:nvPr/>
        </p:nvSpPr>
        <p:spPr>
          <a:xfrm>
            <a:off x="3659201" y="2092938"/>
            <a:ext cx="12410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 35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E85B3D01-FA24-2287-9DD5-D8A6ABEDCCD5}"/>
              </a:ext>
            </a:extLst>
          </p:cNvPr>
          <p:cNvCxnSpPr/>
          <p:nvPr/>
        </p:nvCxnSpPr>
        <p:spPr>
          <a:xfrm>
            <a:off x="5132070" y="2617469"/>
            <a:ext cx="14401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323E053F-3059-FF82-6451-56FAF1EAFD07}"/>
                  </a:ext>
                </a:extLst>
              </p:cNvPr>
              <p:cNvSpPr/>
              <p:nvPr/>
            </p:nvSpPr>
            <p:spPr>
              <a:xfrm>
                <a:off x="1455507" y="3796222"/>
                <a:ext cx="439665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𝟐𝟖𝟎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323E053F-3059-FF82-6451-56FAF1EAF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07" y="3796222"/>
                <a:ext cx="439665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3C3F2BCE-FDEF-27D0-A83B-95DA84265963}"/>
                  </a:ext>
                </a:extLst>
              </p:cNvPr>
              <p:cNvSpPr/>
              <p:nvPr/>
            </p:nvSpPr>
            <p:spPr>
              <a:xfrm>
                <a:off x="1416233" y="4363492"/>
                <a:ext cx="36572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0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𝟐𝟖𝟎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𝟏𝟑𝟓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3C3F2BCE-FDEF-27D0-A83B-95DA84265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233" y="4363492"/>
                <a:ext cx="365722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BB918222-4DF5-2B41-7FBA-1B057116120E}"/>
                  </a:ext>
                </a:extLst>
              </p:cNvPr>
              <p:cNvSpPr/>
              <p:nvPr/>
            </p:nvSpPr>
            <p:spPr>
              <a:xfrm>
                <a:off x="1455507" y="4930762"/>
                <a:ext cx="258558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0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𝟒𝟏𝟓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BB918222-4DF5-2B41-7FBA-1B0571161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07" y="4930762"/>
                <a:ext cx="258558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E234D0AF-0E3B-1E8E-07FD-948E521B7BF2}"/>
                  </a:ext>
                </a:extLst>
              </p:cNvPr>
              <p:cNvSpPr/>
              <p:nvPr/>
            </p:nvSpPr>
            <p:spPr>
              <a:xfrm>
                <a:off x="1466937" y="5453982"/>
                <a:ext cx="1146469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0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𝟓𝟗𝟓</m:t>
                    </m:r>
                  </m:oMath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E234D0AF-0E3B-1E8E-07FD-948E521B7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937" y="5453982"/>
                <a:ext cx="114646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7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42E2C50-9744-8B47-B8E7-21F4B4937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532" y="1811654"/>
            <a:ext cx="8551545" cy="35532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B3BB060-A4E6-25CC-97B3-ECAD31184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950" y="2177502"/>
            <a:ext cx="5861913" cy="4399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טבלה 15">
                <a:extLst>
                  <a:ext uri="{FF2B5EF4-FFF2-40B4-BE49-F238E27FC236}">
                    <a16:creationId xmlns:a16="http://schemas.microsoft.com/office/drawing/2014/main" id="{759D9C74-2988-45E1-5E1B-8AD98F0E4F2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0757" y="657958"/>
              <a:ext cx="5752959" cy="989203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600517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4034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25325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686777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391328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532003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/>
                            <a:t>y</a:t>
                          </a:r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טבלה 15">
                <a:extLst>
                  <a:ext uri="{FF2B5EF4-FFF2-40B4-BE49-F238E27FC236}">
                    <a16:creationId xmlns:a16="http://schemas.microsoft.com/office/drawing/2014/main" id="{759D9C74-2988-45E1-5E1B-8AD98F0E4F2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0757" y="657958"/>
              <a:ext cx="5752959" cy="989203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600517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4034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25325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686777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532003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/>
                            <a:t>y</a:t>
                          </a:r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4"/>
                          <a:stretch>
                            <a:fillRect l="-206881" t="-94318" r="-128899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4"/>
                          <a:stretch>
                            <a:fillRect l="-241516" t="-94318" r="-1444" b="-11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מלבן 8">
            <a:extLst>
              <a:ext uri="{FF2B5EF4-FFF2-40B4-BE49-F238E27FC236}">
                <a16:creationId xmlns:a16="http://schemas.microsoft.com/office/drawing/2014/main" id="{EBB5A4D6-5F0B-D4B9-1130-C80791AA6EE4}"/>
              </a:ext>
            </a:extLst>
          </p:cNvPr>
          <p:cNvSpPr/>
          <p:nvPr/>
        </p:nvSpPr>
        <p:spPr>
          <a:xfrm>
            <a:off x="3659201" y="2092938"/>
            <a:ext cx="12410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 35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E85B3D01-FA24-2287-9DD5-D8A6ABEDCCD5}"/>
              </a:ext>
            </a:extLst>
          </p:cNvPr>
          <p:cNvCxnSpPr/>
          <p:nvPr/>
        </p:nvCxnSpPr>
        <p:spPr>
          <a:xfrm>
            <a:off x="5132070" y="2617469"/>
            <a:ext cx="14401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175EC6B1-6F92-6014-C833-A68D5E29D653}"/>
                  </a:ext>
                </a:extLst>
              </p:cNvPr>
              <p:cNvSpPr/>
              <p:nvPr/>
            </p:nvSpPr>
            <p:spPr>
              <a:xfrm>
                <a:off x="1879561" y="2828390"/>
                <a:ext cx="3922228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175EC6B1-6F92-6014-C833-A68D5E29D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561" y="2828390"/>
                <a:ext cx="39222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7A885A4E-FA23-B11E-FC60-2BA1F5197656}"/>
                  </a:ext>
                </a:extLst>
              </p:cNvPr>
              <p:cNvSpPr/>
              <p:nvPr/>
            </p:nvSpPr>
            <p:spPr>
              <a:xfrm>
                <a:off x="1879561" y="3392984"/>
                <a:ext cx="4375878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𝟑𝟓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=</a:t>
                </a:r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7A885A4E-FA23-B11E-FC60-2BA1F5197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561" y="3392984"/>
                <a:ext cx="43758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169BFF78-01F5-678D-0932-EF96BF637634}"/>
                  </a:ext>
                </a:extLst>
              </p:cNvPr>
              <p:cNvSpPr/>
              <p:nvPr/>
            </p:nvSpPr>
            <p:spPr>
              <a:xfrm>
                <a:off x="1883428" y="3973354"/>
                <a:ext cx="322761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𝟒𝟗𝟎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𝟕𝟓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=</a:t>
                </a:r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169BFF78-01F5-678D-0932-EF96BF637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428" y="3973354"/>
                <a:ext cx="322761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מלבן 15">
                <a:extLst>
                  <a:ext uri="{FF2B5EF4-FFF2-40B4-BE49-F238E27FC236}">
                    <a16:creationId xmlns:a16="http://schemas.microsoft.com/office/drawing/2014/main" id="{B478684C-4267-D618-564D-B5F548A48A32}"/>
                  </a:ext>
                </a:extLst>
              </p:cNvPr>
              <p:cNvSpPr/>
              <p:nvPr/>
            </p:nvSpPr>
            <p:spPr>
              <a:xfrm>
                <a:off x="1908946" y="4547652"/>
                <a:ext cx="2370777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𝟓𝟐𝟎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𝟕𝟓</m:t>
                    </m:r>
                    <m:r>
                      <a:rPr lang="en-US" sz="2800" b="1" i="1" cap="none" spc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=</a:t>
                </a:r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6" name="מלבן 15">
                <a:extLst>
                  <a:ext uri="{FF2B5EF4-FFF2-40B4-BE49-F238E27FC236}">
                    <a16:creationId xmlns:a16="http://schemas.microsoft.com/office/drawing/2014/main" id="{B478684C-4267-D618-564D-B5F548A48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946" y="4547652"/>
                <a:ext cx="237077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מלבן 16">
                <a:extLst>
                  <a:ext uri="{FF2B5EF4-FFF2-40B4-BE49-F238E27FC236}">
                    <a16:creationId xmlns:a16="http://schemas.microsoft.com/office/drawing/2014/main" id="{E46AB1B0-08DE-A3CA-A581-F11E89E6D608}"/>
                  </a:ext>
                </a:extLst>
              </p:cNvPr>
              <p:cNvSpPr/>
              <p:nvPr/>
            </p:nvSpPr>
            <p:spPr>
              <a:xfrm>
                <a:off x="1908946" y="5095458"/>
                <a:ext cx="128631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𝟓𝟗𝟓</m:t>
                      </m:r>
                    </m:oMath>
                  </m:oMathPara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7" name="מלבן 16">
                <a:extLst>
                  <a:ext uri="{FF2B5EF4-FFF2-40B4-BE49-F238E27FC236}">
                    <a16:creationId xmlns:a16="http://schemas.microsoft.com/office/drawing/2014/main" id="{E46AB1B0-08DE-A3CA-A581-F11E89E6D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946" y="5095458"/>
                <a:ext cx="128631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19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10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B5934F4-5821-A002-A830-25B43DF8B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09" y="1082040"/>
            <a:ext cx="10898981" cy="43815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95932F8-1ED2-3CA3-8B3C-D3775A7DA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481" y="1614487"/>
            <a:ext cx="8046009" cy="43814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05F6156-C8C5-CB71-9674-510F9D29E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50" y="2254567"/>
            <a:ext cx="10329695" cy="43814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37B5614-DA34-50B9-A708-2FE0FFC99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354" y="2828926"/>
            <a:ext cx="5824791" cy="438148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07ACAC8-CC8F-E3BB-C03A-4CB05C305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997" y="3371853"/>
            <a:ext cx="5953658" cy="438148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8FAA1A8D-8732-9C8A-CD55-C6FED85BC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1134" y="3984310"/>
            <a:ext cx="5805522" cy="504828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DC1430F3-FF42-11A3-B9EC-4985EBA66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9247" y="4663447"/>
            <a:ext cx="6358104" cy="504828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653A37B9-EF38-0A41-F21F-5D553BDB0C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6843" y="5342584"/>
            <a:ext cx="5609812" cy="433376"/>
          </a:xfrm>
          <a:prstGeom prst="rect">
            <a:avLst/>
          </a:prstGeom>
        </p:spPr>
      </p:pic>
      <p:graphicFrame>
        <p:nvGraphicFramePr>
          <p:cNvPr id="18" name="טבלה 18">
            <a:extLst>
              <a:ext uri="{FF2B5EF4-FFF2-40B4-BE49-F238E27FC236}">
                <a16:creationId xmlns:a16="http://schemas.microsoft.com/office/drawing/2014/main" id="{9690C9AF-7C86-FED3-F582-A5B94B4DF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95328"/>
              </p:ext>
            </p:extLst>
          </p:nvPr>
        </p:nvGraphicFramePr>
        <p:xfrm>
          <a:off x="855344" y="2961168"/>
          <a:ext cx="4175228" cy="2982432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87614">
                  <a:extLst>
                    <a:ext uri="{9D8B030D-6E8A-4147-A177-3AD203B41FA5}">
                      <a16:colId xmlns:a16="http://schemas.microsoft.com/office/drawing/2014/main" val="3811389522"/>
                    </a:ext>
                  </a:extLst>
                </a:gridCol>
                <a:gridCol w="2087614">
                  <a:extLst>
                    <a:ext uri="{9D8B030D-6E8A-4147-A177-3AD203B41FA5}">
                      <a16:colId xmlns:a16="http://schemas.microsoft.com/office/drawing/2014/main" val="1938442426"/>
                    </a:ext>
                  </a:extLst>
                </a:gridCol>
              </a:tblGrid>
              <a:tr h="745608"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מספר שעות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שכר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781057"/>
                  </a:ext>
                </a:extLst>
              </a:tr>
              <a:tr h="74560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538361"/>
                  </a:ext>
                </a:extLst>
              </a:tr>
              <a:tr h="745608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834201"/>
                  </a:ext>
                </a:extLst>
              </a:tr>
              <a:tr h="745608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09764"/>
                  </a:ext>
                </a:extLst>
              </a:tr>
            </a:tbl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84151080-9E5A-9ADF-EA23-B5D891046C71}"/>
              </a:ext>
            </a:extLst>
          </p:cNvPr>
          <p:cNvSpPr/>
          <p:nvPr/>
        </p:nvSpPr>
        <p:spPr>
          <a:xfrm>
            <a:off x="3499481" y="3671625"/>
            <a:ext cx="1313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1 - 8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75FF7043-8CF6-5A77-0356-18A8E9A31C32}"/>
              </a:ext>
            </a:extLst>
          </p:cNvPr>
          <p:cNvSpPr/>
          <p:nvPr/>
        </p:nvSpPr>
        <p:spPr>
          <a:xfrm>
            <a:off x="3273410" y="4385372"/>
            <a:ext cx="15872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9 - 11</a:t>
            </a:r>
            <a:endParaRPr lang="he-IL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492A4EDE-A971-BAC0-A2F1-FE4F0EE8E247}"/>
              </a:ext>
            </a:extLst>
          </p:cNvPr>
          <p:cNvSpPr/>
          <p:nvPr/>
        </p:nvSpPr>
        <p:spPr>
          <a:xfrm>
            <a:off x="2942958" y="5112603"/>
            <a:ext cx="19287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12 - 14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6C57E5C6-69EA-E40F-ABED-C9361783CC60}"/>
              </a:ext>
            </a:extLst>
          </p:cNvPr>
          <p:cNvSpPr/>
          <p:nvPr/>
        </p:nvSpPr>
        <p:spPr>
          <a:xfrm>
            <a:off x="1667337" y="3462042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73626A22-1C9B-C5B0-9381-E90BF7476C01}"/>
                  </a:ext>
                </a:extLst>
              </p:cNvPr>
              <p:cNvSpPr/>
              <p:nvPr/>
            </p:nvSpPr>
            <p:spPr>
              <a:xfrm>
                <a:off x="925316" y="4337278"/>
                <a:ext cx="217822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he-IL" sz="4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73626A22-1C9B-C5B0-9381-E90BF7476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16" y="4337278"/>
                <a:ext cx="217822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5AB01A93-CEFF-798E-934B-79E36EA0515B}"/>
                  </a:ext>
                </a:extLst>
              </p:cNvPr>
              <p:cNvSpPr/>
              <p:nvPr/>
            </p:nvSpPr>
            <p:spPr>
              <a:xfrm>
                <a:off x="886781" y="5084767"/>
                <a:ext cx="217822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he-IL" sz="4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5AB01A93-CEFF-798E-934B-79E36EA05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81" y="5084767"/>
                <a:ext cx="217822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7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F065B5E-86C9-2655-DCBB-25CACA3B4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801" y="2107064"/>
            <a:ext cx="3842049" cy="41338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16630FA-8E85-54AB-544B-E85596BDF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660" y="2653988"/>
            <a:ext cx="7659105" cy="41338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5E22000-98CB-A07E-E99F-1B81EBD3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718" y="3180646"/>
            <a:ext cx="5160917" cy="4967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טבלה 15">
                <a:extLst>
                  <a:ext uri="{FF2B5EF4-FFF2-40B4-BE49-F238E27FC236}">
                    <a16:creationId xmlns:a16="http://schemas.microsoft.com/office/drawing/2014/main" id="{E7E75159-2E29-653A-C1A2-158F235024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099201"/>
                  </p:ext>
                </p:extLst>
              </p:nvPr>
            </p:nvGraphicFramePr>
            <p:xfrm>
              <a:off x="742950" y="739351"/>
              <a:ext cx="6172200" cy="1158240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838960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8999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83030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760220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32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32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32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32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32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3200" dirty="0"/>
                            <a:t>y</a:t>
                          </a:r>
                          <a:endParaRPr lang="he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smtClean="0"/>
                                  <m:t>𝑦</m:t>
                                </m:r>
                                <m:r>
                                  <a:rPr lang="en-US" sz="3200" b="0" smtClean="0"/>
                                  <m:t>+</m:t>
                                </m:r>
                                <m:r>
                                  <a:rPr lang="en-US" sz="3200" b="0" smtClean="0"/>
                                  <m:t>10</m:t>
                                </m:r>
                              </m:oMath>
                            </m:oMathPara>
                          </a14:m>
                          <a:endParaRPr lang="he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smtClean="0"/>
                                  <m:t>𝑦</m:t>
                                </m:r>
                                <m:r>
                                  <a:rPr lang="en-US" sz="3200" b="0" smtClean="0"/>
                                  <m:t>+</m:t>
                                </m:r>
                                <m:r>
                                  <a:rPr lang="en-US" sz="3200" b="0" smtClean="0"/>
                                  <m:t>25</m:t>
                                </m:r>
                              </m:oMath>
                            </m:oMathPara>
                          </a14:m>
                          <a:endParaRPr lang="he-IL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טבלה 15">
                <a:extLst>
                  <a:ext uri="{FF2B5EF4-FFF2-40B4-BE49-F238E27FC236}">
                    <a16:creationId xmlns:a16="http://schemas.microsoft.com/office/drawing/2014/main" id="{E7E75159-2E29-653A-C1A2-158F235024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099201"/>
                  </p:ext>
                </p:extLst>
              </p:nvPr>
            </p:nvGraphicFramePr>
            <p:xfrm>
              <a:off x="742950" y="739351"/>
              <a:ext cx="6172200" cy="1158240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838960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8999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83030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760220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32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32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32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32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32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3200" dirty="0"/>
                            <a:t>y</a:t>
                          </a:r>
                          <a:endParaRPr lang="he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5"/>
                          <a:stretch>
                            <a:fillRect l="-219824" t="-115789" r="-129075" b="-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5"/>
                          <a:stretch>
                            <a:fillRect l="-251211" t="-115789" r="-1384" b="-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F25D8CEE-76E2-025F-0FCC-E78535CA0C9A}"/>
                  </a:ext>
                </a:extLst>
              </p:cNvPr>
              <p:cNvSpPr/>
              <p:nvPr/>
            </p:nvSpPr>
            <p:spPr>
              <a:xfrm>
                <a:off x="1181766" y="2967335"/>
                <a:ext cx="75693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he-IL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F25D8CEE-76E2-025F-0FCC-E78535CA0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66" y="2967335"/>
                <a:ext cx="756938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64BBA9B9-B5D5-70BD-5ACE-50762A3E37A3}"/>
                  </a:ext>
                </a:extLst>
              </p:cNvPr>
              <p:cNvSpPr/>
              <p:nvPr/>
            </p:nvSpPr>
            <p:spPr>
              <a:xfrm>
                <a:off x="1761671" y="2983230"/>
                <a:ext cx="55335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54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he-IL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64BBA9B9-B5D5-70BD-5ACE-50762A3E3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671" y="2983230"/>
                <a:ext cx="55335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מלבן 27">
                <a:extLst>
                  <a:ext uri="{FF2B5EF4-FFF2-40B4-BE49-F238E27FC236}">
                    <a16:creationId xmlns:a16="http://schemas.microsoft.com/office/drawing/2014/main" id="{66A1043C-8A1D-A6E1-35B2-0B696BB923CA}"/>
                  </a:ext>
                </a:extLst>
              </p:cNvPr>
              <p:cNvSpPr/>
              <p:nvPr/>
            </p:nvSpPr>
            <p:spPr>
              <a:xfrm flipH="1">
                <a:off x="2241930" y="2967335"/>
                <a:ext cx="55335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he-IL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8" name="מלבן 27">
                <a:extLst>
                  <a:ext uri="{FF2B5EF4-FFF2-40B4-BE49-F238E27FC236}">
                    <a16:creationId xmlns:a16="http://schemas.microsoft.com/office/drawing/2014/main" id="{66A1043C-8A1D-A6E1-35B2-0B696BB92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41930" y="2967335"/>
                <a:ext cx="553357" cy="923330"/>
              </a:xfrm>
              <a:prstGeom prst="rect">
                <a:avLst/>
              </a:prstGeom>
              <a:blipFill>
                <a:blip r:embed="rId8"/>
                <a:stretch>
                  <a:fillRect l="-43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מלבן 28">
            <a:extLst>
              <a:ext uri="{FF2B5EF4-FFF2-40B4-BE49-F238E27FC236}">
                <a16:creationId xmlns:a16="http://schemas.microsoft.com/office/drawing/2014/main" id="{F1989139-CD92-5929-2A94-A39563B49580}"/>
              </a:ext>
            </a:extLst>
          </p:cNvPr>
          <p:cNvSpPr/>
          <p:nvPr/>
        </p:nvSpPr>
        <p:spPr>
          <a:xfrm>
            <a:off x="2731265" y="2983230"/>
            <a:ext cx="734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3B8F2814-94FA-3C49-EEAB-FBDC661383FA}"/>
              </a:ext>
            </a:extLst>
          </p:cNvPr>
          <p:cNvSpPr/>
          <p:nvPr/>
        </p:nvSpPr>
        <p:spPr>
          <a:xfrm>
            <a:off x="3400887" y="2934950"/>
            <a:ext cx="856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xy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2" name="תמונה 31">
            <a:extLst>
              <a:ext uri="{FF2B5EF4-FFF2-40B4-BE49-F238E27FC236}">
                <a16:creationId xmlns:a16="http://schemas.microsoft.com/office/drawing/2014/main" id="{A82217C5-E003-2133-1B20-43275D4506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512" y="4139242"/>
            <a:ext cx="10067423" cy="4967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מלבן 33">
                <a:extLst>
                  <a:ext uri="{FF2B5EF4-FFF2-40B4-BE49-F238E27FC236}">
                    <a16:creationId xmlns:a16="http://schemas.microsoft.com/office/drawing/2014/main" id="{A8B6A110-EE0A-4078-0A83-54C6337612A1}"/>
                  </a:ext>
                </a:extLst>
              </p:cNvPr>
              <p:cNvSpPr/>
              <p:nvPr/>
            </p:nvSpPr>
            <p:spPr>
              <a:xfrm>
                <a:off x="1252177" y="4703601"/>
                <a:ext cx="77136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he-IL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34" name="מלבן 33">
                <a:extLst>
                  <a:ext uri="{FF2B5EF4-FFF2-40B4-BE49-F238E27FC236}">
                    <a16:creationId xmlns:a16="http://schemas.microsoft.com/office/drawing/2014/main" id="{A8B6A110-EE0A-4078-0A83-54C63376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177" y="4703601"/>
                <a:ext cx="771365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מלבן 34">
                <a:extLst>
                  <a:ext uri="{FF2B5EF4-FFF2-40B4-BE49-F238E27FC236}">
                    <a16:creationId xmlns:a16="http://schemas.microsoft.com/office/drawing/2014/main" id="{15D8A0BF-573A-9985-AABE-B3E724732334}"/>
                  </a:ext>
                </a:extLst>
              </p:cNvPr>
              <p:cNvSpPr/>
              <p:nvPr/>
            </p:nvSpPr>
            <p:spPr>
              <a:xfrm>
                <a:off x="1746863" y="4639321"/>
                <a:ext cx="55335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54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he-IL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5" name="מלבן 34">
                <a:extLst>
                  <a:ext uri="{FF2B5EF4-FFF2-40B4-BE49-F238E27FC236}">
                    <a16:creationId xmlns:a16="http://schemas.microsoft.com/office/drawing/2014/main" id="{15D8A0BF-573A-9985-AABE-B3E724732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63" y="4639321"/>
                <a:ext cx="553357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מלבן 35">
                <a:extLst>
                  <a:ext uri="{FF2B5EF4-FFF2-40B4-BE49-F238E27FC236}">
                    <a16:creationId xmlns:a16="http://schemas.microsoft.com/office/drawing/2014/main" id="{B0CCBCF2-F41A-B9D7-4D47-E03D04EDBFB3}"/>
                  </a:ext>
                </a:extLst>
              </p:cNvPr>
              <p:cNvSpPr/>
              <p:nvPr/>
            </p:nvSpPr>
            <p:spPr>
              <a:xfrm flipH="1">
                <a:off x="2319554" y="4703601"/>
                <a:ext cx="55335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he-IL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6" name="מלבן 35">
                <a:extLst>
                  <a:ext uri="{FF2B5EF4-FFF2-40B4-BE49-F238E27FC236}">
                    <a16:creationId xmlns:a16="http://schemas.microsoft.com/office/drawing/2014/main" id="{B0CCBCF2-F41A-B9D7-4D47-E03D04EDB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19554" y="4703601"/>
                <a:ext cx="553357" cy="923330"/>
              </a:xfrm>
              <a:prstGeom prst="rect">
                <a:avLst/>
              </a:prstGeom>
              <a:blipFill>
                <a:blip r:embed="rId12"/>
                <a:stretch>
                  <a:fillRect l="-35556" r="-1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מלבן 36">
            <a:extLst>
              <a:ext uri="{FF2B5EF4-FFF2-40B4-BE49-F238E27FC236}">
                <a16:creationId xmlns:a16="http://schemas.microsoft.com/office/drawing/2014/main" id="{77427452-7319-6B4F-73F3-FEAE082D55C4}"/>
              </a:ext>
            </a:extLst>
          </p:cNvPr>
          <p:cNvSpPr/>
          <p:nvPr/>
        </p:nvSpPr>
        <p:spPr>
          <a:xfrm>
            <a:off x="2972660" y="4703601"/>
            <a:ext cx="734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E93B9F12-B6B2-525D-2C5D-71DB7022FD2F}"/>
              </a:ext>
            </a:extLst>
          </p:cNvPr>
          <p:cNvSpPr/>
          <p:nvPr/>
        </p:nvSpPr>
        <p:spPr>
          <a:xfrm>
            <a:off x="3465761" y="4703601"/>
            <a:ext cx="110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140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7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טבלה 15">
                <a:extLst>
                  <a:ext uri="{FF2B5EF4-FFF2-40B4-BE49-F238E27FC236}">
                    <a16:creationId xmlns:a16="http://schemas.microsoft.com/office/drawing/2014/main" id="{D6A86545-B870-2A61-06FC-5C7F120659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0383882"/>
                  </p:ext>
                </p:extLst>
              </p:nvPr>
            </p:nvGraphicFramePr>
            <p:xfrm>
              <a:off x="742950" y="739351"/>
              <a:ext cx="6172200" cy="1036320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838960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8999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83030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760220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8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8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800" dirty="0"/>
                            <a:t>y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he-IL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טבלה 15">
                <a:extLst>
                  <a:ext uri="{FF2B5EF4-FFF2-40B4-BE49-F238E27FC236}">
                    <a16:creationId xmlns:a16="http://schemas.microsoft.com/office/drawing/2014/main" id="{D6A86545-B870-2A61-06FC-5C7F120659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0383882"/>
                  </p:ext>
                </p:extLst>
              </p:nvPr>
            </p:nvGraphicFramePr>
            <p:xfrm>
              <a:off x="742950" y="739351"/>
              <a:ext cx="6172200" cy="1036320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838960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8999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83030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760220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8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8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800" dirty="0"/>
                            <a:t>y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219824" t="-112941" r="-129075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251211" t="-112941" r="-1384" b="-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תמונה 3">
            <a:extLst>
              <a:ext uri="{FF2B5EF4-FFF2-40B4-BE49-F238E27FC236}">
                <a16:creationId xmlns:a16="http://schemas.microsoft.com/office/drawing/2014/main" id="{FC5028E3-DF10-5DBB-F6C8-42393874F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1903081"/>
            <a:ext cx="9841230" cy="43813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5C79478-6519-2120-D306-ADD2687C7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145" y="2425738"/>
            <a:ext cx="5502413" cy="50125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68BC2E8-45C6-F19C-D47B-BABF42E52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06" y="2980121"/>
            <a:ext cx="9674062" cy="115824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D54E450-BFFB-96B2-5D6D-0C88C9380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690" y="4198144"/>
            <a:ext cx="9332105" cy="115824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3981DBBD-0F60-B02A-54BB-A7455DE598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145" y="5416167"/>
            <a:ext cx="52006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טבלה 15">
                <a:extLst>
                  <a:ext uri="{FF2B5EF4-FFF2-40B4-BE49-F238E27FC236}">
                    <a16:creationId xmlns:a16="http://schemas.microsoft.com/office/drawing/2014/main" id="{D6A86545-B870-2A61-06FC-5C7F1206598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950" y="739351"/>
              <a:ext cx="6172200" cy="1036320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838960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8999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83030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760220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8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8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800" dirty="0"/>
                            <a:t>y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he-IL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טבלה 15">
                <a:extLst>
                  <a:ext uri="{FF2B5EF4-FFF2-40B4-BE49-F238E27FC236}">
                    <a16:creationId xmlns:a16="http://schemas.microsoft.com/office/drawing/2014/main" id="{D6A86545-B870-2A61-06FC-5C7F1206598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950" y="739351"/>
              <a:ext cx="6172200" cy="1036320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838960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8999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83030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760220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8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8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800" dirty="0"/>
                            <a:t>y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219824" t="-112941" r="-129075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251211" t="-112941" r="-1384" b="-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תמונה 8">
            <a:extLst>
              <a:ext uri="{FF2B5EF4-FFF2-40B4-BE49-F238E27FC236}">
                <a16:creationId xmlns:a16="http://schemas.microsoft.com/office/drawing/2014/main" id="{083462AA-F4EF-2EEE-A980-175055F52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4" y="2230753"/>
            <a:ext cx="10218876" cy="46672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1804329C-B223-FCF4-8B5A-F59EDC776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8" y="3013158"/>
            <a:ext cx="4866762" cy="612270"/>
          </a:xfrm>
          <a:prstGeom prst="rect">
            <a:avLst/>
          </a:prstGeom>
        </p:spPr>
      </p:pic>
      <p:sp>
        <p:nvSpPr>
          <p:cNvPr id="14" name="סוגר מסולסל שמאלי 13">
            <a:extLst>
              <a:ext uri="{FF2B5EF4-FFF2-40B4-BE49-F238E27FC236}">
                <a16:creationId xmlns:a16="http://schemas.microsoft.com/office/drawing/2014/main" id="{D90E541B-1061-446C-851E-BF92E2AC1AD6}"/>
              </a:ext>
            </a:extLst>
          </p:cNvPr>
          <p:cNvSpPr/>
          <p:nvPr/>
        </p:nvSpPr>
        <p:spPr>
          <a:xfrm rot="16200000">
            <a:off x="1480488" y="3190421"/>
            <a:ext cx="472066" cy="109324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סוגר מסולסל שמאלי 14">
            <a:extLst>
              <a:ext uri="{FF2B5EF4-FFF2-40B4-BE49-F238E27FC236}">
                <a16:creationId xmlns:a16="http://schemas.microsoft.com/office/drawing/2014/main" id="{DF186F5F-FBE8-3BBB-6493-DD7692DAD106}"/>
              </a:ext>
            </a:extLst>
          </p:cNvPr>
          <p:cNvSpPr/>
          <p:nvPr/>
        </p:nvSpPr>
        <p:spPr>
          <a:xfrm rot="16200000">
            <a:off x="3052302" y="3103095"/>
            <a:ext cx="472063" cy="1337313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C0AD0D31-F384-9B71-4E2F-3984B53C924A}"/>
              </a:ext>
            </a:extLst>
          </p:cNvPr>
          <p:cNvSpPr/>
          <p:nvPr/>
        </p:nvSpPr>
        <p:spPr>
          <a:xfrm>
            <a:off x="734224" y="3973077"/>
            <a:ext cx="188545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rgbClr val="FF0000"/>
                </a:solidFill>
                <a:effectLst/>
              </a:rPr>
              <a:t>השכר שקיבל</a:t>
            </a:r>
          </a:p>
          <a:p>
            <a:pPr algn="ctr"/>
            <a:r>
              <a:rPr lang="he-IL" sz="2800" b="1" cap="none" spc="0" dirty="0">
                <a:ln/>
                <a:solidFill>
                  <a:srgbClr val="FF0000"/>
                </a:solidFill>
                <a:effectLst/>
              </a:rPr>
              <a:t> העובד עבור </a:t>
            </a:r>
          </a:p>
          <a:p>
            <a:pPr algn="ctr"/>
            <a:r>
              <a:rPr lang="he-IL" sz="2800" b="1" cap="none" spc="0" dirty="0">
                <a:ln/>
                <a:solidFill>
                  <a:srgbClr val="FF0000"/>
                </a:solidFill>
                <a:effectLst/>
              </a:rPr>
              <a:t>8 שעות.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05AE3604-4685-2BDC-ACD1-6A70E5E68ED6}"/>
              </a:ext>
            </a:extLst>
          </p:cNvPr>
          <p:cNvSpPr/>
          <p:nvPr/>
        </p:nvSpPr>
        <p:spPr>
          <a:xfrm>
            <a:off x="2364844" y="3990430"/>
            <a:ext cx="184697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ביטוי </a:t>
            </a:r>
          </a:p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המייצג </a:t>
            </a:r>
          </a:p>
          <a:p>
            <a:pPr algn="ctr"/>
            <a:r>
              <a:rPr lang="he-IL" sz="2800" b="1" cap="none" spc="0" dirty="0">
                <a:ln/>
                <a:solidFill>
                  <a:srgbClr val="0070C0"/>
                </a:solidFill>
                <a:effectLst/>
              </a:rPr>
              <a:t>שעות נוספות</a:t>
            </a:r>
          </a:p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בין 11-9</a:t>
            </a:r>
            <a:r>
              <a:rPr lang="he-IL" sz="2800" b="1" cap="none" spc="0" dirty="0">
                <a:ln/>
                <a:solidFill>
                  <a:srgbClr val="0070C0"/>
                </a:solidFill>
                <a:effectLst/>
              </a:rPr>
              <a:t>.</a:t>
            </a:r>
          </a:p>
        </p:txBody>
      </p:sp>
      <p:sp>
        <p:nvSpPr>
          <p:cNvPr id="18" name="סוגר מסולסל שמאלי 17">
            <a:extLst>
              <a:ext uri="{FF2B5EF4-FFF2-40B4-BE49-F238E27FC236}">
                <a16:creationId xmlns:a16="http://schemas.microsoft.com/office/drawing/2014/main" id="{F141EE1F-AD5E-B697-F1D5-D2C6F9580B39}"/>
              </a:ext>
            </a:extLst>
          </p:cNvPr>
          <p:cNvSpPr/>
          <p:nvPr/>
        </p:nvSpPr>
        <p:spPr>
          <a:xfrm rot="16200000">
            <a:off x="4915575" y="2941885"/>
            <a:ext cx="472063" cy="1659732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3A279111-ED75-0F95-DD2E-4F293F83DAE8}"/>
              </a:ext>
            </a:extLst>
          </p:cNvPr>
          <p:cNvSpPr/>
          <p:nvPr/>
        </p:nvSpPr>
        <p:spPr>
          <a:xfrm>
            <a:off x="4342977" y="3973076"/>
            <a:ext cx="178606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ביטוי </a:t>
            </a:r>
          </a:p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המייצג </a:t>
            </a:r>
          </a:p>
          <a:p>
            <a:pPr algn="ctr"/>
            <a:r>
              <a:rPr lang="he-IL" sz="2800" b="1" cap="none" spc="0" dirty="0">
                <a:ln/>
                <a:solidFill>
                  <a:srgbClr val="00B050"/>
                </a:solidFill>
                <a:effectLst/>
              </a:rPr>
              <a:t>תשלום </a:t>
            </a:r>
          </a:p>
          <a:p>
            <a:pPr algn="ctr"/>
            <a:r>
              <a:rPr lang="he-IL" sz="2800" b="1" cap="none" spc="0" dirty="0">
                <a:ln/>
                <a:solidFill>
                  <a:srgbClr val="00B050"/>
                </a:solidFill>
                <a:effectLst/>
              </a:rPr>
              <a:t>לשעה נוספת</a:t>
            </a:r>
          </a:p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בין 11-9</a:t>
            </a:r>
            <a:r>
              <a:rPr lang="he-IL" sz="2800" b="1" cap="none" spc="0" dirty="0">
                <a:ln/>
                <a:solidFill>
                  <a:srgbClr val="00B05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26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טבלה 15">
                <a:extLst>
                  <a:ext uri="{FF2B5EF4-FFF2-40B4-BE49-F238E27FC236}">
                    <a16:creationId xmlns:a16="http://schemas.microsoft.com/office/drawing/2014/main" id="{D6A86545-B870-2A61-06FC-5C7F1206598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950" y="739351"/>
              <a:ext cx="6172200" cy="1036320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838960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8999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83030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760220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8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8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800" dirty="0"/>
                            <a:t>y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he-IL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טבלה 15">
                <a:extLst>
                  <a:ext uri="{FF2B5EF4-FFF2-40B4-BE49-F238E27FC236}">
                    <a16:creationId xmlns:a16="http://schemas.microsoft.com/office/drawing/2014/main" id="{D6A86545-B870-2A61-06FC-5C7F1206598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950" y="739351"/>
              <a:ext cx="6172200" cy="1036320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838960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8999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83030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760220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8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8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8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800" dirty="0"/>
                            <a:t>y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219824" t="-112941" r="-129075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251211" t="-112941" r="-1384" b="-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סוגר מסולסל שמאלי 13">
            <a:extLst>
              <a:ext uri="{FF2B5EF4-FFF2-40B4-BE49-F238E27FC236}">
                <a16:creationId xmlns:a16="http://schemas.microsoft.com/office/drawing/2014/main" id="{D90E541B-1061-446C-851E-BF92E2AC1AD6}"/>
              </a:ext>
            </a:extLst>
          </p:cNvPr>
          <p:cNvSpPr/>
          <p:nvPr/>
        </p:nvSpPr>
        <p:spPr>
          <a:xfrm rot="16200000">
            <a:off x="1480488" y="2858951"/>
            <a:ext cx="472066" cy="109324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סוגר מסולסל שמאלי 14">
            <a:extLst>
              <a:ext uri="{FF2B5EF4-FFF2-40B4-BE49-F238E27FC236}">
                <a16:creationId xmlns:a16="http://schemas.microsoft.com/office/drawing/2014/main" id="{DF186F5F-FBE8-3BBB-6493-DD7692DAD106}"/>
              </a:ext>
            </a:extLst>
          </p:cNvPr>
          <p:cNvSpPr/>
          <p:nvPr/>
        </p:nvSpPr>
        <p:spPr>
          <a:xfrm rot="16200000">
            <a:off x="3052302" y="2771625"/>
            <a:ext cx="472063" cy="1337313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C0AD0D31-F384-9B71-4E2F-3984B53C924A}"/>
              </a:ext>
            </a:extLst>
          </p:cNvPr>
          <p:cNvSpPr/>
          <p:nvPr/>
        </p:nvSpPr>
        <p:spPr>
          <a:xfrm>
            <a:off x="734225" y="3618747"/>
            <a:ext cx="188545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rgbClr val="FF0000"/>
                </a:solidFill>
                <a:effectLst/>
              </a:rPr>
              <a:t>השכר שקיבל</a:t>
            </a:r>
          </a:p>
          <a:p>
            <a:pPr algn="ctr"/>
            <a:r>
              <a:rPr lang="he-IL" sz="2800" b="1" cap="none" spc="0" dirty="0">
                <a:ln/>
                <a:solidFill>
                  <a:srgbClr val="FF0000"/>
                </a:solidFill>
                <a:effectLst/>
              </a:rPr>
              <a:t> העובד עבור </a:t>
            </a:r>
          </a:p>
          <a:p>
            <a:pPr algn="ctr"/>
            <a:r>
              <a:rPr lang="he-IL" sz="2800" b="1" dirty="0">
                <a:ln/>
                <a:solidFill>
                  <a:srgbClr val="FF0000"/>
                </a:solidFill>
              </a:rPr>
              <a:t>כל השעות</a:t>
            </a:r>
          </a:p>
          <a:p>
            <a:pPr algn="ctr"/>
            <a:r>
              <a:rPr lang="he-IL" sz="2800" b="1" cap="none" spc="0" dirty="0">
                <a:ln/>
                <a:solidFill>
                  <a:srgbClr val="FF0000"/>
                </a:solidFill>
                <a:effectLst/>
              </a:rPr>
              <a:t>לפי תעריף</a:t>
            </a:r>
          </a:p>
          <a:p>
            <a:pPr algn="ctr"/>
            <a:r>
              <a:rPr lang="he-IL" sz="2800" b="1" dirty="0">
                <a:ln/>
                <a:solidFill>
                  <a:srgbClr val="FF0000"/>
                </a:solidFill>
              </a:rPr>
              <a:t>של שכר </a:t>
            </a:r>
          </a:p>
          <a:p>
            <a:pPr algn="ctr"/>
            <a:r>
              <a:rPr lang="he-IL" sz="2800" b="1" dirty="0">
                <a:ln/>
                <a:solidFill>
                  <a:srgbClr val="FF0000"/>
                </a:solidFill>
              </a:rPr>
              <a:t>ללא תוספת.</a:t>
            </a:r>
            <a:endParaRPr lang="he-IL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05AE3604-4685-2BDC-ACD1-6A70E5E68ED6}"/>
              </a:ext>
            </a:extLst>
          </p:cNvPr>
          <p:cNvSpPr/>
          <p:nvPr/>
        </p:nvSpPr>
        <p:spPr>
          <a:xfrm>
            <a:off x="2589265" y="3636100"/>
            <a:ext cx="139814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ביטוי </a:t>
            </a:r>
          </a:p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המייצג </a:t>
            </a:r>
          </a:p>
          <a:p>
            <a:pPr algn="ctr"/>
            <a:r>
              <a:rPr lang="he-IL" sz="2800" b="1" cap="none" spc="0" dirty="0">
                <a:ln/>
                <a:solidFill>
                  <a:srgbClr val="0070C0"/>
                </a:solidFill>
                <a:effectLst/>
              </a:rPr>
              <a:t>שעות</a:t>
            </a:r>
          </a:p>
          <a:p>
            <a:pPr algn="ctr"/>
            <a:r>
              <a:rPr lang="he-IL" sz="2800" b="1" cap="none" spc="0" dirty="0">
                <a:ln/>
                <a:solidFill>
                  <a:srgbClr val="0070C0"/>
                </a:solidFill>
                <a:effectLst/>
              </a:rPr>
              <a:t> נוספות</a:t>
            </a:r>
          </a:p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בין 11-9</a:t>
            </a:r>
            <a:r>
              <a:rPr lang="he-IL" sz="2800" b="1" cap="none" spc="0" dirty="0">
                <a:ln/>
                <a:solidFill>
                  <a:srgbClr val="0070C0"/>
                </a:solidFill>
                <a:effectLst/>
              </a:rPr>
              <a:t>.</a:t>
            </a:r>
          </a:p>
        </p:txBody>
      </p:sp>
      <p:sp>
        <p:nvSpPr>
          <p:cNvPr id="18" name="סוגר מסולסל שמאלי 17">
            <a:extLst>
              <a:ext uri="{FF2B5EF4-FFF2-40B4-BE49-F238E27FC236}">
                <a16:creationId xmlns:a16="http://schemas.microsoft.com/office/drawing/2014/main" id="{F141EE1F-AD5E-B697-F1D5-D2C6F9580B39}"/>
              </a:ext>
            </a:extLst>
          </p:cNvPr>
          <p:cNvSpPr/>
          <p:nvPr/>
        </p:nvSpPr>
        <p:spPr>
          <a:xfrm rot="16200000">
            <a:off x="4225265" y="3193805"/>
            <a:ext cx="472063" cy="507710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3A279111-ED75-0F95-DD2E-4F293F83DAE8}"/>
              </a:ext>
            </a:extLst>
          </p:cNvPr>
          <p:cNvSpPr/>
          <p:nvPr/>
        </p:nvSpPr>
        <p:spPr>
          <a:xfrm>
            <a:off x="3894471" y="3636100"/>
            <a:ext cx="139814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ערך</a:t>
            </a:r>
          </a:p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 התוספת</a:t>
            </a:r>
          </a:p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לשעה</a:t>
            </a:r>
          </a:p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בין 11-9.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3999A71-DE2B-CF49-D5F5-A1213F890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33" y="2059891"/>
            <a:ext cx="10469244" cy="43778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4F727DB-D8F6-04B5-6471-10F70C78C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8" y="2553453"/>
            <a:ext cx="3659551" cy="6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9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81B49B8-B24D-57D8-9F2A-525500ADB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42" y="926782"/>
            <a:ext cx="10599758" cy="1062038"/>
          </a:xfrm>
          <a:prstGeom prst="rect">
            <a:avLst/>
          </a:prstGeom>
        </p:spPr>
      </p:pic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B6714372-D283-88D2-27BF-D91CC5E12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54330"/>
              </p:ext>
            </p:extLst>
          </p:nvPr>
        </p:nvGraphicFramePr>
        <p:xfrm>
          <a:off x="868679" y="2491316"/>
          <a:ext cx="10412731" cy="3109172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063490">
                  <a:extLst>
                    <a:ext uri="{9D8B030D-6E8A-4147-A177-3AD203B41FA5}">
                      <a16:colId xmlns:a16="http://schemas.microsoft.com/office/drawing/2014/main" val="3231238765"/>
                    </a:ext>
                  </a:extLst>
                </a:gridCol>
                <a:gridCol w="5349241">
                  <a:extLst>
                    <a:ext uri="{9D8B030D-6E8A-4147-A177-3AD203B41FA5}">
                      <a16:colId xmlns:a16="http://schemas.microsoft.com/office/drawing/2014/main" val="530132951"/>
                    </a:ext>
                  </a:extLst>
                </a:gridCol>
              </a:tblGrid>
              <a:tr h="823172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730635"/>
                  </a:ext>
                </a:extLst>
              </a:tr>
              <a:tr h="823172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215390"/>
                  </a:ext>
                </a:extLst>
              </a:tr>
            </a:tbl>
          </a:graphicData>
        </a:graphic>
      </p:graphicFrame>
      <p:pic>
        <p:nvPicPr>
          <p:cNvPr id="6" name="תמונה 5">
            <a:extLst>
              <a:ext uri="{FF2B5EF4-FFF2-40B4-BE49-F238E27FC236}">
                <a16:creationId xmlns:a16="http://schemas.microsoft.com/office/drawing/2014/main" id="{B6048448-6D05-08E8-CC7A-96E7A228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2696636"/>
            <a:ext cx="3658553" cy="50911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C5E8A8F-0D0A-9361-C55F-D8D6E5D25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023" y="2722562"/>
            <a:ext cx="3052253" cy="4773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מלבן 8">
                <a:extLst>
                  <a:ext uri="{FF2B5EF4-FFF2-40B4-BE49-F238E27FC236}">
                    <a16:creationId xmlns:a16="http://schemas.microsoft.com/office/drawing/2014/main" id="{34450200-DB85-9E8E-B842-13F0A8D57070}"/>
                  </a:ext>
                </a:extLst>
              </p:cNvPr>
              <p:cNvSpPr/>
              <p:nvPr/>
            </p:nvSpPr>
            <p:spPr>
              <a:xfrm>
                <a:off x="1007258" y="3415107"/>
                <a:ext cx="4970463" cy="20005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 cap="none" spc="0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cap="none" spc="0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en-US" sz="2800" b="1" i="1" cap="none" spc="0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cap="none" spc="0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e>
                    </m:d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=</a:t>
                </a:r>
              </a:p>
              <a:p>
                <a:pPr algn="ctr"/>
                <a:r>
                  <a:rPr lang="en-US" sz="32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= 160 + 2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en-US" sz="32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=</a:t>
                </a:r>
              </a:p>
              <a:p>
                <a:pPr algn="ctr"/>
                <a:r>
                  <a:rPr lang="en-US" sz="32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= 160 + 60 =</a:t>
                </a:r>
              </a:p>
              <a:p>
                <a:pPr algn="ctr"/>
                <a:r>
                  <a:rPr lang="en-US" sz="32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= 220</a:t>
                </a:r>
                <a:endParaRPr lang="he-IL" sz="32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מלבן 8">
                <a:extLst>
                  <a:ext uri="{FF2B5EF4-FFF2-40B4-BE49-F238E27FC236}">
                    <a16:creationId xmlns:a16="http://schemas.microsoft.com/office/drawing/2014/main" id="{34450200-DB85-9E8E-B842-13F0A8D57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58" y="3415107"/>
                <a:ext cx="4970463" cy="2000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2F1F2EB4-A4E9-9655-F8A7-BD86A7F3BD45}"/>
                  </a:ext>
                </a:extLst>
              </p:cNvPr>
              <p:cNvSpPr/>
              <p:nvPr/>
            </p:nvSpPr>
            <p:spPr>
              <a:xfrm>
                <a:off x="6670669" y="3429000"/>
                <a:ext cx="4120039" cy="20005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 cap="none" spc="0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cap="none" spc="0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en-US" sz="2800" b="1" i="1" cap="none" spc="0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cap="none" spc="0" dirty="0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e>
                    </m:d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=</a:t>
                </a:r>
              </a:p>
              <a:p>
                <a:pPr algn="ctr"/>
                <a:r>
                  <a:rPr lang="en-US" sz="32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= 200 + 2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32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=</a:t>
                </a:r>
              </a:p>
              <a:p>
                <a:pPr algn="ctr"/>
                <a:r>
                  <a:rPr lang="en-US" sz="32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= 200 + 20 =</a:t>
                </a:r>
              </a:p>
              <a:p>
                <a:pPr algn="ctr"/>
                <a:r>
                  <a:rPr lang="en-US" sz="32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=220</a:t>
                </a:r>
                <a:endParaRPr lang="he-IL" sz="32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2F1F2EB4-A4E9-9655-F8A7-BD86A7F3B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669" y="3429000"/>
                <a:ext cx="4120039" cy="20005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17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EAA85CD6-24DA-F182-FE61-D9735450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530" y="792828"/>
            <a:ext cx="6912409" cy="32289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4E897B9-8C8D-9059-B3AC-B2B945734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029" y="1120926"/>
            <a:ext cx="6122786" cy="48884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BC23DD0-E160-4CB4-D2A1-C4941E51A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722" y="1544066"/>
            <a:ext cx="7979093" cy="4143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ED0F79E4-4F24-3A73-3749-56905E2E3E01}"/>
                  </a:ext>
                </a:extLst>
              </p:cNvPr>
              <p:cNvSpPr/>
              <p:nvPr/>
            </p:nvSpPr>
            <p:spPr>
              <a:xfrm>
                <a:off x="5840962" y="2916616"/>
                <a:ext cx="51007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ED0F79E4-4F24-3A73-3749-56905E2E3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962" y="2916616"/>
                <a:ext cx="510075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מלבן 14">
            <a:extLst>
              <a:ext uri="{FF2B5EF4-FFF2-40B4-BE49-F238E27FC236}">
                <a16:creationId xmlns:a16="http://schemas.microsoft.com/office/drawing/2014/main" id="{947BD968-3A13-20B1-CCE7-33A572C5A49C}"/>
              </a:ext>
            </a:extLst>
          </p:cNvPr>
          <p:cNvSpPr/>
          <p:nvPr/>
        </p:nvSpPr>
        <p:spPr>
          <a:xfrm>
            <a:off x="8820679" y="2337347"/>
            <a:ext cx="2310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בדרך של גבי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D9E0FAB7-951E-27B3-909D-707B01C9498D}"/>
                  </a:ext>
                </a:extLst>
              </p:cNvPr>
              <p:cNvSpPr/>
              <p:nvPr/>
            </p:nvSpPr>
            <p:spPr>
              <a:xfrm>
                <a:off x="1037405" y="3199550"/>
                <a:ext cx="1410130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he-IL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D9E0FAB7-951E-27B3-909D-707B01C94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405" y="3199550"/>
                <a:ext cx="141013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F2B59CA8-8147-C14C-5BE0-000C4CD48E53}"/>
                  </a:ext>
                </a:extLst>
              </p:cNvPr>
              <p:cNvSpPr/>
              <p:nvPr/>
            </p:nvSpPr>
            <p:spPr>
              <a:xfrm>
                <a:off x="2282495" y="3202054"/>
                <a:ext cx="747320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F2B59CA8-8147-C14C-5BE0-000C4CD48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495" y="3202054"/>
                <a:ext cx="74732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D0BA0734-2CA0-EA15-4710-E5DBB91C48C6}"/>
                  </a:ext>
                </a:extLst>
              </p:cNvPr>
              <p:cNvSpPr/>
              <p:nvPr/>
            </p:nvSpPr>
            <p:spPr>
              <a:xfrm>
                <a:off x="2882885" y="3199551"/>
                <a:ext cx="663963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D0BA0734-2CA0-EA15-4710-E5DBB91C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885" y="3199551"/>
                <a:ext cx="66396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2B021EE9-DFBC-7010-4CE1-9AF17F1FAE68}"/>
                  </a:ext>
                </a:extLst>
              </p:cNvPr>
              <p:cNvSpPr/>
              <p:nvPr/>
            </p:nvSpPr>
            <p:spPr>
              <a:xfrm>
                <a:off x="3439949" y="3201194"/>
                <a:ext cx="484427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2B021EE9-DFBC-7010-4CE1-9AF17F1FA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949" y="3201194"/>
                <a:ext cx="48442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מלבן 27">
                <a:extLst>
                  <a:ext uri="{FF2B5EF4-FFF2-40B4-BE49-F238E27FC236}">
                    <a16:creationId xmlns:a16="http://schemas.microsoft.com/office/drawing/2014/main" id="{F84E4AE5-48F8-CDF3-A893-48952D17CF1B}"/>
                  </a:ext>
                </a:extLst>
              </p:cNvPr>
              <p:cNvSpPr/>
              <p:nvPr/>
            </p:nvSpPr>
            <p:spPr>
              <a:xfrm>
                <a:off x="3717279" y="3199551"/>
                <a:ext cx="2101857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e-IL" sz="4400" b="1" i="1" dirty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cap="none" spc="0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+ 10)</a:t>
                </a:r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28" name="מלבן 27">
                <a:extLst>
                  <a:ext uri="{FF2B5EF4-FFF2-40B4-BE49-F238E27FC236}">
                    <a16:creationId xmlns:a16="http://schemas.microsoft.com/office/drawing/2014/main" id="{F84E4AE5-48F8-CDF3-A893-48952D17C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279" y="3199551"/>
                <a:ext cx="210185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E52D9221-DF28-9210-C436-C9B229C35E53}"/>
                  </a:ext>
                </a:extLst>
              </p:cNvPr>
              <p:cNvSpPr/>
              <p:nvPr/>
            </p:nvSpPr>
            <p:spPr>
              <a:xfrm>
                <a:off x="5840962" y="3201194"/>
                <a:ext cx="747320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E52D9221-DF28-9210-C436-C9B229C35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962" y="3201194"/>
                <a:ext cx="74732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מלבן 30">
                <a:extLst>
                  <a:ext uri="{FF2B5EF4-FFF2-40B4-BE49-F238E27FC236}">
                    <a16:creationId xmlns:a16="http://schemas.microsoft.com/office/drawing/2014/main" id="{E8FF0F80-4F3A-CE87-9F4A-5E3C8469467C}"/>
                  </a:ext>
                </a:extLst>
              </p:cNvPr>
              <p:cNvSpPr/>
              <p:nvPr/>
            </p:nvSpPr>
            <p:spPr>
              <a:xfrm>
                <a:off x="6351037" y="3199551"/>
                <a:ext cx="2293385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e-IL" sz="4400" b="1" i="1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US" sz="44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)</a:t>
                </a:r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31" name="מלבן 30">
                <a:extLst>
                  <a:ext uri="{FF2B5EF4-FFF2-40B4-BE49-F238E27FC236}">
                    <a16:creationId xmlns:a16="http://schemas.microsoft.com/office/drawing/2014/main" id="{E8FF0F80-4F3A-CE87-9F4A-5E3C84694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037" y="3199551"/>
                <a:ext cx="2293385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מלבן 31">
                <a:extLst>
                  <a:ext uri="{FF2B5EF4-FFF2-40B4-BE49-F238E27FC236}">
                    <a16:creationId xmlns:a16="http://schemas.microsoft.com/office/drawing/2014/main" id="{470AA9A2-09C0-FC1D-6181-AE3323246202}"/>
                  </a:ext>
                </a:extLst>
              </p:cNvPr>
              <p:cNvSpPr/>
              <p:nvPr/>
            </p:nvSpPr>
            <p:spPr>
              <a:xfrm>
                <a:off x="8966122" y="3199551"/>
                <a:ext cx="230460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e-IL" sz="4400" b="1" i="1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dirty="0" smtClean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4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)</a:t>
                </a:r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32" name="מלבן 31">
                <a:extLst>
                  <a:ext uri="{FF2B5EF4-FFF2-40B4-BE49-F238E27FC236}">
                    <a16:creationId xmlns:a16="http://schemas.microsoft.com/office/drawing/2014/main" id="{470AA9A2-09C0-FC1D-6181-AE3323246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122" y="3199551"/>
                <a:ext cx="230460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מלבן 32">
                <a:extLst>
                  <a:ext uri="{FF2B5EF4-FFF2-40B4-BE49-F238E27FC236}">
                    <a16:creationId xmlns:a16="http://schemas.microsoft.com/office/drawing/2014/main" id="{602AF226-16D7-E11A-F09D-4076E2AB9C4F}"/>
                  </a:ext>
                </a:extLst>
              </p:cNvPr>
              <p:cNvSpPr/>
              <p:nvPr/>
            </p:nvSpPr>
            <p:spPr>
              <a:xfrm>
                <a:off x="8638078" y="3199551"/>
                <a:ext cx="484427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33" name="מלבן 32">
                <a:extLst>
                  <a:ext uri="{FF2B5EF4-FFF2-40B4-BE49-F238E27FC236}">
                    <a16:creationId xmlns:a16="http://schemas.microsoft.com/office/drawing/2014/main" id="{602AF226-16D7-E11A-F09D-4076E2AB9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078" y="3199551"/>
                <a:ext cx="484427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סוגר מסולסל שמאלי 33">
            <a:extLst>
              <a:ext uri="{FF2B5EF4-FFF2-40B4-BE49-F238E27FC236}">
                <a16:creationId xmlns:a16="http://schemas.microsoft.com/office/drawing/2014/main" id="{61EEB09F-890B-66D9-70BE-563792B0A332}"/>
              </a:ext>
            </a:extLst>
          </p:cNvPr>
          <p:cNvSpPr/>
          <p:nvPr/>
        </p:nvSpPr>
        <p:spPr>
          <a:xfrm rot="16200000">
            <a:off x="1461990" y="3575076"/>
            <a:ext cx="472066" cy="109324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FF1B2870-98C5-B8B3-8CD0-FAB7CE06C691}"/>
              </a:ext>
            </a:extLst>
          </p:cNvPr>
          <p:cNvSpPr/>
          <p:nvPr/>
        </p:nvSpPr>
        <p:spPr>
          <a:xfrm>
            <a:off x="770702" y="4314600"/>
            <a:ext cx="188545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rgbClr val="FF0000"/>
                </a:solidFill>
                <a:effectLst/>
              </a:rPr>
              <a:t>השכר שקיבל</a:t>
            </a:r>
          </a:p>
          <a:p>
            <a:pPr algn="ctr"/>
            <a:r>
              <a:rPr lang="he-IL" sz="2800" b="1" cap="none" spc="0" dirty="0">
                <a:ln/>
                <a:solidFill>
                  <a:srgbClr val="FF0000"/>
                </a:solidFill>
                <a:effectLst/>
              </a:rPr>
              <a:t> העובד עבור </a:t>
            </a:r>
          </a:p>
          <a:p>
            <a:pPr algn="ctr"/>
            <a:r>
              <a:rPr lang="he-IL" sz="2800" b="1" cap="none" spc="0" dirty="0">
                <a:ln/>
                <a:solidFill>
                  <a:srgbClr val="FF0000"/>
                </a:solidFill>
                <a:effectLst/>
              </a:rPr>
              <a:t>8 שעות.</a:t>
            </a:r>
          </a:p>
        </p:txBody>
      </p:sp>
      <p:sp>
        <p:nvSpPr>
          <p:cNvPr id="36" name="סוגר מסולסל שמאלי 35">
            <a:extLst>
              <a:ext uri="{FF2B5EF4-FFF2-40B4-BE49-F238E27FC236}">
                <a16:creationId xmlns:a16="http://schemas.microsoft.com/office/drawing/2014/main" id="{75F481C4-D092-29B2-F495-542A51C8987F}"/>
              </a:ext>
            </a:extLst>
          </p:cNvPr>
          <p:cNvSpPr/>
          <p:nvPr/>
        </p:nvSpPr>
        <p:spPr>
          <a:xfrm rot="16200000">
            <a:off x="2865256" y="3951167"/>
            <a:ext cx="472063" cy="507710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DFE4478F-25DD-6F75-BC81-2EB80216A523}"/>
              </a:ext>
            </a:extLst>
          </p:cNvPr>
          <p:cNvSpPr/>
          <p:nvPr/>
        </p:nvSpPr>
        <p:spPr>
          <a:xfrm>
            <a:off x="2429747" y="4357732"/>
            <a:ext cx="139814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בטוח</a:t>
            </a:r>
          </a:p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3 שעות</a:t>
            </a:r>
          </a:p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נוספות</a:t>
            </a:r>
          </a:p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בין 11-9.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E8545C7F-D031-8612-E89A-F4A5C5ACA934}"/>
              </a:ext>
            </a:extLst>
          </p:cNvPr>
          <p:cNvSpPr/>
          <p:nvPr/>
        </p:nvSpPr>
        <p:spPr>
          <a:xfrm>
            <a:off x="2620759" y="2914582"/>
            <a:ext cx="10038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8 - 11</a:t>
            </a:r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3E38F412-85A3-9471-599C-1DF2D7F6834D}"/>
              </a:ext>
            </a:extLst>
          </p:cNvPr>
          <p:cNvCxnSpPr/>
          <p:nvPr/>
        </p:nvCxnSpPr>
        <p:spPr>
          <a:xfrm>
            <a:off x="6455319" y="1958411"/>
            <a:ext cx="384018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סוגר מסולסל שמאלי 40">
            <a:extLst>
              <a:ext uri="{FF2B5EF4-FFF2-40B4-BE49-F238E27FC236}">
                <a16:creationId xmlns:a16="http://schemas.microsoft.com/office/drawing/2014/main" id="{992AAF2B-7800-8ADD-9056-CDC5BEF7E0B3}"/>
              </a:ext>
            </a:extLst>
          </p:cNvPr>
          <p:cNvSpPr/>
          <p:nvPr/>
        </p:nvSpPr>
        <p:spPr>
          <a:xfrm rot="16200000">
            <a:off x="7309811" y="3269286"/>
            <a:ext cx="472063" cy="1871469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A829B22B-1D9E-3DC7-982F-24A650DBA79C}"/>
              </a:ext>
            </a:extLst>
          </p:cNvPr>
          <p:cNvSpPr/>
          <p:nvPr/>
        </p:nvSpPr>
        <p:spPr>
          <a:xfrm>
            <a:off x="7545842" y="2947378"/>
            <a:ext cx="9284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3 + 8</a:t>
            </a:r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D220EF92-D96F-B7D6-6E3B-AA3737F69479}"/>
              </a:ext>
            </a:extLst>
          </p:cNvPr>
          <p:cNvSpPr/>
          <p:nvPr/>
        </p:nvSpPr>
        <p:spPr>
          <a:xfrm>
            <a:off x="6669121" y="4403983"/>
            <a:ext cx="184698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ביטוי </a:t>
            </a:r>
          </a:p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המייצג </a:t>
            </a:r>
          </a:p>
          <a:p>
            <a:pPr algn="ctr"/>
            <a:r>
              <a:rPr lang="he-IL" sz="2800" b="1" cap="none" spc="0" dirty="0">
                <a:ln/>
                <a:solidFill>
                  <a:srgbClr val="0070C0"/>
                </a:solidFill>
                <a:effectLst/>
              </a:rPr>
              <a:t>שעות נוספות</a:t>
            </a:r>
          </a:p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בין 14-12.</a:t>
            </a:r>
            <a:endParaRPr lang="he-IL" sz="2800" b="1" cap="none" spc="0" dirty="0">
              <a:ln/>
              <a:solidFill>
                <a:srgbClr val="0070C0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5" name="טבלה 15">
                <a:extLst>
                  <a:ext uri="{FF2B5EF4-FFF2-40B4-BE49-F238E27FC236}">
                    <a16:creationId xmlns:a16="http://schemas.microsoft.com/office/drawing/2014/main" id="{D6984010-2637-5A83-0773-C1AC3DAC1A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485972"/>
                  </p:ext>
                </p:extLst>
              </p:nvPr>
            </p:nvGraphicFramePr>
            <p:xfrm>
              <a:off x="748080" y="2005973"/>
              <a:ext cx="5752959" cy="989203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600517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4034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25325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686777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391328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532003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/>
                            <a:t>y</a:t>
                          </a:r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5" name="טבלה 15">
                <a:extLst>
                  <a:ext uri="{FF2B5EF4-FFF2-40B4-BE49-F238E27FC236}">
                    <a16:creationId xmlns:a16="http://schemas.microsoft.com/office/drawing/2014/main" id="{D6984010-2637-5A83-0773-C1AC3DAC1A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485972"/>
                  </p:ext>
                </p:extLst>
              </p:nvPr>
            </p:nvGraphicFramePr>
            <p:xfrm>
              <a:off x="748080" y="2005973"/>
              <a:ext cx="5752959" cy="989203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600517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4034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25325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686777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532003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/>
                            <a:t>y</a:t>
                          </a:r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5"/>
                          <a:stretch>
                            <a:fillRect l="-206881" t="-94318" r="-128899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5"/>
                          <a:stretch>
                            <a:fillRect l="-241516" t="-94318" r="-1444" b="-11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654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  <p:bldP spid="38" grpId="0"/>
      <p:bldP spid="41" grpId="0" animBg="1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DD39118-966F-752A-0FBB-CE915A858877}"/>
              </a:ext>
            </a:extLst>
          </p:cNvPr>
          <p:cNvSpPr/>
          <p:nvPr/>
        </p:nvSpPr>
        <p:spPr>
          <a:xfrm>
            <a:off x="8823966" y="829393"/>
            <a:ext cx="2430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בדרך של יוסי</a:t>
            </a:r>
            <a:endParaRPr lang="he-I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סוגר מסולסל שמאלי 3">
            <a:extLst>
              <a:ext uri="{FF2B5EF4-FFF2-40B4-BE49-F238E27FC236}">
                <a16:creationId xmlns:a16="http://schemas.microsoft.com/office/drawing/2014/main" id="{E2FD3EAD-4B6D-ADED-937E-7DBAB3397F22}"/>
              </a:ext>
            </a:extLst>
          </p:cNvPr>
          <p:cNvSpPr/>
          <p:nvPr/>
        </p:nvSpPr>
        <p:spPr>
          <a:xfrm rot="16200000">
            <a:off x="1604758" y="2215334"/>
            <a:ext cx="472067" cy="1141877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DDC4F876-4857-D1F3-E95C-71331C75F816}"/>
                  </a:ext>
                </a:extLst>
              </p:cNvPr>
              <p:cNvSpPr/>
              <p:nvPr/>
            </p:nvSpPr>
            <p:spPr>
              <a:xfrm>
                <a:off x="1259381" y="1929490"/>
                <a:ext cx="139730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DDC4F876-4857-D1F3-E95C-71331C75F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81" y="1929490"/>
                <a:ext cx="1397306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5DF6E7AC-D512-8124-961E-87AF1EB4C9CF}"/>
                  </a:ext>
                </a:extLst>
              </p:cNvPr>
              <p:cNvSpPr/>
              <p:nvPr/>
            </p:nvSpPr>
            <p:spPr>
              <a:xfrm>
                <a:off x="2504657" y="2016836"/>
                <a:ext cx="747320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5DF6E7AC-D512-8124-961E-87AF1EB4C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57" y="2016836"/>
                <a:ext cx="74732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מלבן 6">
                <a:extLst>
                  <a:ext uri="{FF2B5EF4-FFF2-40B4-BE49-F238E27FC236}">
                    <a16:creationId xmlns:a16="http://schemas.microsoft.com/office/drawing/2014/main" id="{B830EFCB-A8E6-2100-A2CA-F72F5A5DA799}"/>
                  </a:ext>
                </a:extLst>
              </p:cNvPr>
              <p:cNvSpPr/>
              <p:nvPr/>
            </p:nvSpPr>
            <p:spPr>
              <a:xfrm>
                <a:off x="3070042" y="2016836"/>
                <a:ext cx="6639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מלבן 6">
                <a:extLst>
                  <a:ext uri="{FF2B5EF4-FFF2-40B4-BE49-F238E27FC236}">
                    <a16:creationId xmlns:a16="http://schemas.microsoft.com/office/drawing/2014/main" id="{B830EFCB-A8E6-2100-A2CA-F72F5A5DA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042" y="2016836"/>
                <a:ext cx="66396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מלבן 7">
                <a:extLst>
                  <a:ext uri="{FF2B5EF4-FFF2-40B4-BE49-F238E27FC236}">
                    <a16:creationId xmlns:a16="http://schemas.microsoft.com/office/drawing/2014/main" id="{027066FE-63AB-BE81-CB05-0A15CA9EECA7}"/>
                  </a:ext>
                </a:extLst>
              </p:cNvPr>
              <p:cNvSpPr/>
              <p:nvPr/>
            </p:nvSpPr>
            <p:spPr>
              <a:xfrm>
                <a:off x="3491792" y="1938277"/>
                <a:ext cx="484428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מלבן 7">
                <a:extLst>
                  <a:ext uri="{FF2B5EF4-FFF2-40B4-BE49-F238E27FC236}">
                    <a16:creationId xmlns:a16="http://schemas.microsoft.com/office/drawing/2014/main" id="{027066FE-63AB-BE81-CB05-0A15CA9EE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792" y="1938277"/>
                <a:ext cx="48442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7A6117C4-6315-E8AA-15A2-D3FA2FDD6512}"/>
                  </a:ext>
                </a:extLst>
              </p:cNvPr>
              <p:cNvSpPr/>
              <p:nvPr/>
            </p:nvSpPr>
            <p:spPr>
              <a:xfrm>
                <a:off x="3774910" y="2016835"/>
                <a:ext cx="1002197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7A6117C4-6315-E8AA-15A2-D3FA2FDD65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10" y="2016835"/>
                <a:ext cx="100219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9A5AC917-16DC-11FE-E724-09B69CE4BF7A}"/>
                  </a:ext>
                </a:extLst>
              </p:cNvPr>
              <p:cNvSpPr/>
              <p:nvPr/>
            </p:nvSpPr>
            <p:spPr>
              <a:xfrm>
                <a:off x="4569111" y="2016834"/>
                <a:ext cx="747320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9A5AC917-16DC-11FE-E724-09B69CE4B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111" y="2016834"/>
                <a:ext cx="74732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20ED3B59-537D-6FFD-30B3-81984C723443}"/>
                  </a:ext>
                </a:extLst>
              </p:cNvPr>
              <p:cNvSpPr/>
              <p:nvPr/>
            </p:nvSpPr>
            <p:spPr>
              <a:xfrm>
                <a:off x="5060225" y="2016834"/>
                <a:ext cx="25931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4400" b="1" i="1" cap="none" spc="0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20ED3B59-537D-6FFD-30B3-81984C723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25" y="2016834"/>
                <a:ext cx="259314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מלבן 15">
                <a:extLst>
                  <a:ext uri="{FF2B5EF4-FFF2-40B4-BE49-F238E27FC236}">
                    <a16:creationId xmlns:a16="http://schemas.microsoft.com/office/drawing/2014/main" id="{65459EF3-6C82-1A43-727D-67BAA1025610}"/>
                  </a:ext>
                </a:extLst>
              </p:cNvPr>
              <p:cNvSpPr/>
              <p:nvPr/>
            </p:nvSpPr>
            <p:spPr>
              <a:xfrm>
                <a:off x="7411157" y="2016833"/>
                <a:ext cx="484428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16" name="מלבן 15">
                <a:extLst>
                  <a:ext uri="{FF2B5EF4-FFF2-40B4-BE49-F238E27FC236}">
                    <a16:creationId xmlns:a16="http://schemas.microsoft.com/office/drawing/2014/main" id="{65459EF3-6C82-1A43-727D-67BAA1025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157" y="2016833"/>
                <a:ext cx="484428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מלבן 16">
                <a:extLst>
                  <a:ext uri="{FF2B5EF4-FFF2-40B4-BE49-F238E27FC236}">
                    <a16:creationId xmlns:a16="http://schemas.microsoft.com/office/drawing/2014/main" id="{EC245D8E-1D45-5D26-E5D3-6F59C16F37C6}"/>
                  </a:ext>
                </a:extLst>
              </p:cNvPr>
              <p:cNvSpPr/>
              <p:nvPr/>
            </p:nvSpPr>
            <p:spPr>
              <a:xfrm>
                <a:off x="7665758" y="2016833"/>
                <a:ext cx="1002197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he-IL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>
          <p:sp>
            <p:nvSpPr>
              <p:cNvPr id="17" name="מלבן 16">
                <a:extLst>
                  <a:ext uri="{FF2B5EF4-FFF2-40B4-BE49-F238E27FC236}">
                    <a16:creationId xmlns:a16="http://schemas.microsoft.com/office/drawing/2014/main" id="{EC245D8E-1D45-5D26-E5D3-6F59C16F3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758" y="2016833"/>
                <a:ext cx="100219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 17">
            <a:extLst>
              <a:ext uri="{FF2B5EF4-FFF2-40B4-BE49-F238E27FC236}">
                <a16:creationId xmlns:a16="http://schemas.microsoft.com/office/drawing/2014/main" id="{A67755C3-AE04-8900-9B92-1F505EF919EE}"/>
              </a:ext>
            </a:extLst>
          </p:cNvPr>
          <p:cNvSpPr/>
          <p:nvPr/>
        </p:nvSpPr>
        <p:spPr>
          <a:xfrm>
            <a:off x="898064" y="3022306"/>
            <a:ext cx="188545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rgbClr val="FF0000"/>
                </a:solidFill>
                <a:effectLst/>
              </a:rPr>
              <a:t>השכר שקיבל</a:t>
            </a:r>
          </a:p>
          <a:p>
            <a:pPr algn="ctr"/>
            <a:r>
              <a:rPr lang="he-IL" sz="2800" b="1" cap="none" spc="0" dirty="0">
                <a:ln/>
                <a:solidFill>
                  <a:srgbClr val="FF0000"/>
                </a:solidFill>
                <a:effectLst/>
              </a:rPr>
              <a:t> העובד עבור </a:t>
            </a:r>
          </a:p>
          <a:p>
            <a:pPr algn="ctr"/>
            <a:r>
              <a:rPr lang="he-IL" sz="2800" b="1" dirty="0">
                <a:ln/>
                <a:solidFill>
                  <a:srgbClr val="FF0000"/>
                </a:solidFill>
              </a:rPr>
              <a:t>כל השעות</a:t>
            </a:r>
          </a:p>
          <a:p>
            <a:pPr algn="ctr"/>
            <a:r>
              <a:rPr lang="he-IL" sz="2800" b="1" cap="none" spc="0" dirty="0">
                <a:ln/>
                <a:solidFill>
                  <a:srgbClr val="FF0000"/>
                </a:solidFill>
                <a:effectLst/>
              </a:rPr>
              <a:t>לפי תעריף</a:t>
            </a:r>
          </a:p>
          <a:p>
            <a:pPr algn="ctr"/>
            <a:r>
              <a:rPr lang="he-IL" sz="2800" b="1" dirty="0">
                <a:ln/>
                <a:solidFill>
                  <a:srgbClr val="FF0000"/>
                </a:solidFill>
              </a:rPr>
              <a:t>של שכר </a:t>
            </a:r>
          </a:p>
          <a:p>
            <a:pPr algn="ctr"/>
            <a:r>
              <a:rPr lang="he-IL" sz="2800" b="1" dirty="0">
                <a:ln/>
                <a:solidFill>
                  <a:srgbClr val="FF0000"/>
                </a:solidFill>
              </a:rPr>
              <a:t>ללא תוספת.</a:t>
            </a:r>
            <a:endParaRPr lang="he-IL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BDF95FDC-BEA7-2EA0-1C3E-10081324ACB1}"/>
              </a:ext>
            </a:extLst>
          </p:cNvPr>
          <p:cNvSpPr/>
          <p:nvPr/>
        </p:nvSpPr>
        <p:spPr>
          <a:xfrm>
            <a:off x="2812280" y="1702248"/>
            <a:ext cx="10038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8 - 11</a:t>
            </a:r>
          </a:p>
        </p:txBody>
      </p:sp>
      <p:sp>
        <p:nvSpPr>
          <p:cNvPr id="20" name="סוגר מסולסל שמאלי 19">
            <a:extLst>
              <a:ext uri="{FF2B5EF4-FFF2-40B4-BE49-F238E27FC236}">
                <a16:creationId xmlns:a16="http://schemas.microsoft.com/office/drawing/2014/main" id="{85128426-10F9-BDB7-D541-19F5ABBD1B59}"/>
              </a:ext>
            </a:extLst>
          </p:cNvPr>
          <p:cNvSpPr/>
          <p:nvPr/>
        </p:nvSpPr>
        <p:spPr>
          <a:xfrm rot="16200000">
            <a:off x="3128461" y="2571877"/>
            <a:ext cx="472063" cy="507710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165DBC63-D407-C378-46D2-E4F3E1A2E86B}"/>
              </a:ext>
            </a:extLst>
          </p:cNvPr>
          <p:cNvSpPr/>
          <p:nvPr/>
        </p:nvSpPr>
        <p:spPr>
          <a:xfrm>
            <a:off x="2533405" y="3043757"/>
            <a:ext cx="139814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בטוח</a:t>
            </a:r>
          </a:p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3 שעות</a:t>
            </a:r>
          </a:p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נוספות</a:t>
            </a:r>
          </a:p>
          <a:p>
            <a:pPr algn="ctr"/>
            <a:r>
              <a:rPr lang="he-IL" sz="2800" b="1" dirty="0">
                <a:ln/>
                <a:solidFill>
                  <a:srgbClr val="00B050"/>
                </a:solidFill>
              </a:rPr>
              <a:t>בין 11-9.</a:t>
            </a:r>
          </a:p>
        </p:txBody>
      </p:sp>
      <p:sp>
        <p:nvSpPr>
          <p:cNvPr id="22" name="סוגר מסולסל שמאלי 21">
            <a:extLst>
              <a:ext uri="{FF2B5EF4-FFF2-40B4-BE49-F238E27FC236}">
                <a16:creationId xmlns:a16="http://schemas.microsoft.com/office/drawing/2014/main" id="{387A18CF-D28D-7340-06F8-27813A5ABE3D}"/>
              </a:ext>
            </a:extLst>
          </p:cNvPr>
          <p:cNvSpPr/>
          <p:nvPr/>
        </p:nvSpPr>
        <p:spPr>
          <a:xfrm rot="16200000">
            <a:off x="3994790" y="2610978"/>
            <a:ext cx="472063" cy="507710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0F5601F7-B16D-B636-FF1F-C8D777B3C0CA}"/>
              </a:ext>
            </a:extLst>
          </p:cNvPr>
          <p:cNvSpPr/>
          <p:nvPr/>
        </p:nvSpPr>
        <p:spPr>
          <a:xfrm>
            <a:off x="3679719" y="3022306"/>
            <a:ext cx="148790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ערך</a:t>
            </a:r>
          </a:p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 התוספת</a:t>
            </a:r>
          </a:p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לשעה</a:t>
            </a:r>
          </a:p>
          <a:p>
            <a:pPr algn="ctr"/>
            <a:r>
              <a:rPr lang="he-IL" sz="2800" b="1" dirty="0">
                <a:ln/>
                <a:solidFill>
                  <a:srgbClr val="0070C0"/>
                </a:solidFill>
              </a:rPr>
              <a:t>בין 9-11..</a:t>
            </a:r>
          </a:p>
        </p:txBody>
      </p:sp>
      <p:sp>
        <p:nvSpPr>
          <p:cNvPr id="24" name="סוגר מסולסל שמאלי 23">
            <a:extLst>
              <a:ext uri="{FF2B5EF4-FFF2-40B4-BE49-F238E27FC236}">
                <a16:creationId xmlns:a16="http://schemas.microsoft.com/office/drawing/2014/main" id="{0BC80AA7-A710-333A-A0CA-40BC94F35E34}"/>
              </a:ext>
            </a:extLst>
          </p:cNvPr>
          <p:cNvSpPr/>
          <p:nvPr/>
        </p:nvSpPr>
        <p:spPr>
          <a:xfrm rot="16200000">
            <a:off x="5994371" y="1792064"/>
            <a:ext cx="472063" cy="2303372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9496883E-4D3C-E2A4-9D64-4F12AD5C8DB5}"/>
              </a:ext>
            </a:extLst>
          </p:cNvPr>
          <p:cNvSpPr/>
          <p:nvPr/>
        </p:nvSpPr>
        <p:spPr>
          <a:xfrm>
            <a:off x="6407603" y="1743794"/>
            <a:ext cx="9284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7030A0"/>
                </a:solidFill>
              </a:rPr>
              <a:t>3 + 8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5B456A60-99D6-24A0-A950-ABBC687229C8}"/>
              </a:ext>
            </a:extLst>
          </p:cNvPr>
          <p:cNvSpPr/>
          <p:nvPr/>
        </p:nvSpPr>
        <p:spPr>
          <a:xfrm>
            <a:off x="5293921" y="3031093"/>
            <a:ext cx="184698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7030A0"/>
                </a:solidFill>
              </a:rPr>
              <a:t>ביטוי </a:t>
            </a:r>
          </a:p>
          <a:p>
            <a:pPr algn="ctr"/>
            <a:r>
              <a:rPr lang="he-IL" sz="2800" b="1" dirty="0">
                <a:ln/>
                <a:solidFill>
                  <a:srgbClr val="7030A0"/>
                </a:solidFill>
              </a:rPr>
              <a:t>המייצג </a:t>
            </a:r>
          </a:p>
          <a:p>
            <a:pPr algn="ctr"/>
            <a:r>
              <a:rPr lang="he-IL" sz="2800" b="1" cap="none" spc="0" dirty="0">
                <a:ln/>
                <a:solidFill>
                  <a:srgbClr val="7030A0"/>
                </a:solidFill>
                <a:effectLst/>
              </a:rPr>
              <a:t>שעות נוספות</a:t>
            </a:r>
          </a:p>
          <a:p>
            <a:pPr algn="ctr"/>
            <a:r>
              <a:rPr lang="he-IL" sz="2800" b="1" dirty="0">
                <a:ln/>
                <a:solidFill>
                  <a:srgbClr val="7030A0"/>
                </a:solidFill>
              </a:rPr>
              <a:t>בין 14-12.</a:t>
            </a:r>
            <a:endParaRPr lang="he-IL" sz="28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8EA336A8-B27A-2272-9055-33402B492BC0}"/>
              </a:ext>
            </a:extLst>
          </p:cNvPr>
          <p:cNvSpPr/>
          <p:nvPr/>
        </p:nvSpPr>
        <p:spPr>
          <a:xfrm>
            <a:off x="7388957" y="3031093"/>
            <a:ext cx="159691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2800" b="1" dirty="0">
                <a:ln/>
                <a:solidFill>
                  <a:srgbClr val="C00000"/>
                </a:solidFill>
              </a:rPr>
              <a:t>ערך</a:t>
            </a:r>
          </a:p>
          <a:p>
            <a:pPr algn="ctr"/>
            <a:r>
              <a:rPr lang="he-IL" sz="2800" b="1" dirty="0">
                <a:ln/>
                <a:solidFill>
                  <a:srgbClr val="C00000"/>
                </a:solidFill>
              </a:rPr>
              <a:t> התוספת</a:t>
            </a:r>
          </a:p>
          <a:p>
            <a:pPr algn="ctr"/>
            <a:r>
              <a:rPr lang="he-IL" sz="2800" b="1" dirty="0">
                <a:ln/>
                <a:solidFill>
                  <a:srgbClr val="C00000"/>
                </a:solidFill>
              </a:rPr>
              <a:t>לשעה</a:t>
            </a:r>
          </a:p>
          <a:p>
            <a:pPr algn="ctr"/>
            <a:r>
              <a:rPr lang="he-IL" sz="2800" b="1" dirty="0">
                <a:ln/>
                <a:solidFill>
                  <a:srgbClr val="C00000"/>
                </a:solidFill>
              </a:rPr>
              <a:t>בין 14-12.</a:t>
            </a:r>
          </a:p>
        </p:txBody>
      </p:sp>
      <p:sp>
        <p:nvSpPr>
          <p:cNvPr id="28" name="סוגר מסולסל שמאלי 27">
            <a:extLst>
              <a:ext uri="{FF2B5EF4-FFF2-40B4-BE49-F238E27FC236}">
                <a16:creationId xmlns:a16="http://schemas.microsoft.com/office/drawing/2014/main" id="{30A84AA9-8B6D-4705-0A76-F7367ADEB9A3}"/>
              </a:ext>
            </a:extLst>
          </p:cNvPr>
          <p:cNvSpPr/>
          <p:nvPr/>
        </p:nvSpPr>
        <p:spPr>
          <a:xfrm rot="16200000">
            <a:off x="7873370" y="2671938"/>
            <a:ext cx="472063" cy="50771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" name="טבלה 15">
                <a:extLst>
                  <a:ext uri="{FF2B5EF4-FFF2-40B4-BE49-F238E27FC236}">
                    <a16:creationId xmlns:a16="http://schemas.microsoft.com/office/drawing/2014/main" id="{6402727E-083F-D81E-3B09-E82555B9A7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6744037"/>
                  </p:ext>
                </p:extLst>
              </p:nvPr>
            </p:nvGraphicFramePr>
            <p:xfrm>
              <a:off x="620757" y="657958"/>
              <a:ext cx="5752959" cy="989203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600517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4034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25325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686777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391328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532003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/>
                            <a:t>y</a:t>
                          </a:r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he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" name="טבלה 15">
                <a:extLst>
                  <a:ext uri="{FF2B5EF4-FFF2-40B4-BE49-F238E27FC236}">
                    <a16:creationId xmlns:a16="http://schemas.microsoft.com/office/drawing/2014/main" id="{6402727E-083F-D81E-3B09-E82555B9A7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6744037"/>
                  </p:ext>
                </p:extLst>
              </p:nvPr>
            </p:nvGraphicFramePr>
            <p:xfrm>
              <a:off x="620757" y="657958"/>
              <a:ext cx="5752959" cy="989203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1600517">
                      <a:extLst>
                        <a:ext uri="{9D8B030D-6E8A-4147-A177-3AD203B41FA5}">
                          <a16:colId xmlns:a16="http://schemas.microsoft.com/office/drawing/2014/main" val="3303092356"/>
                        </a:ext>
                      </a:extLst>
                    </a:gridCol>
                    <a:gridCol w="1140340">
                      <a:extLst>
                        <a:ext uri="{9D8B030D-6E8A-4147-A177-3AD203B41FA5}">
                          <a16:colId xmlns:a16="http://schemas.microsoft.com/office/drawing/2014/main" val="3926270761"/>
                        </a:ext>
                      </a:extLst>
                    </a:gridCol>
                    <a:gridCol w="1325325">
                      <a:extLst>
                        <a:ext uri="{9D8B030D-6E8A-4147-A177-3AD203B41FA5}">
                          <a16:colId xmlns:a16="http://schemas.microsoft.com/office/drawing/2014/main" val="217451565"/>
                        </a:ext>
                      </a:extLst>
                    </a:gridCol>
                    <a:gridCol w="1686777">
                      <a:extLst>
                        <a:ext uri="{9D8B030D-6E8A-4147-A177-3AD203B41FA5}">
                          <a16:colId xmlns:a16="http://schemas.microsoft.com/office/drawing/2014/main" val="2383157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שעות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1 - 8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9 - 11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12 - 14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06639"/>
                      </a:ext>
                    </a:extLst>
                  </a:tr>
                  <a:tr h="532003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2400" dirty="0"/>
                            <a:t>שכר לשעה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/>
                            <a:t>y</a:t>
                          </a:r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1"/>
                          <a:stretch>
                            <a:fillRect l="-206881" t="-94318" r="-128899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11"/>
                          <a:stretch>
                            <a:fillRect l="-241516" t="-94318" r="-1444" b="-11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1227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45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663</TotalTime>
  <Words>619</Words>
  <Application>Microsoft Office PowerPoint</Application>
  <PresentationFormat>מסך רחב</PresentationFormat>
  <Paragraphs>213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7" baseType="lpstr">
      <vt:lpstr>Arial</vt:lpstr>
      <vt:lpstr>Cambria Math</vt:lpstr>
      <vt:lpstr>Garamond</vt:lpstr>
      <vt:lpstr>אורגני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לירון דוד</dc:creator>
  <cp:lastModifiedBy>לירון דוד</cp:lastModifiedBy>
  <cp:revision>4</cp:revision>
  <dcterms:created xsi:type="dcterms:W3CDTF">2022-10-25T05:27:00Z</dcterms:created>
  <dcterms:modified xsi:type="dcterms:W3CDTF">2022-10-25T16:30:09Z</dcterms:modified>
</cp:coreProperties>
</file>