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58" r:id="rId5"/>
    <p:sldId id="259" r:id="rId6"/>
    <p:sldId id="262" r:id="rId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202B0CA-FC54-4496-8BCA-5EF66A818D29}" styleName="סגנון כהה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46F890A9-2807-4EBB-B81D-B2AA78EC7F39}" styleName="סגנון כהה 2 - הדגשה 5/הדגשה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סגנון כהה 2 - הדגשה 3/הדגשה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3416" autoAdjust="0"/>
  </p:normalViewPr>
  <p:slideViewPr>
    <p:cSldViewPr>
      <p:cViewPr varScale="1">
        <p:scale>
          <a:sx n="63" d="100"/>
          <a:sy n="63" d="100"/>
        </p:scale>
        <p:origin x="1383" y="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7689C12-3866-4A4D-8E4A-8EAA3991EEC4}" type="datetimeFigureOut">
              <a:rPr lang="he-IL" smtClean="0"/>
              <a:t>י"ט/אדר/תשפ"ג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9DA3ECC-64A2-4C40-AB39-37B425CFA30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3331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A3ECC-64A2-4C40-AB39-37B425CFA300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14488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212D-1B59-4D21-9EB9-6DF475822561}" type="datetimeFigureOut">
              <a:rPr lang="he-IL" smtClean="0"/>
              <a:t>י"ט/אדר/תשפ"ג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61DD1-42B7-4BB0-8090-E5D377E5DA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39913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212D-1B59-4D21-9EB9-6DF475822561}" type="datetimeFigureOut">
              <a:rPr lang="he-IL" smtClean="0"/>
              <a:t>י"ט/אדר/תשפ"ג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61DD1-42B7-4BB0-8090-E5D377E5DA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02121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212D-1B59-4D21-9EB9-6DF475822561}" type="datetimeFigureOut">
              <a:rPr lang="he-IL" smtClean="0"/>
              <a:t>י"ט/אדר/תשפ"ג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61DD1-42B7-4BB0-8090-E5D377E5DA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7096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212D-1B59-4D21-9EB9-6DF475822561}" type="datetimeFigureOut">
              <a:rPr lang="he-IL" smtClean="0"/>
              <a:t>י"ט/אדר/תשפ"ג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61DD1-42B7-4BB0-8090-E5D377E5DA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90850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212D-1B59-4D21-9EB9-6DF475822561}" type="datetimeFigureOut">
              <a:rPr lang="he-IL" smtClean="0"/>
              <a:t>י"ט/אדר/תשפ"ג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61DD1-42B7-4BB0-8090-E5D377E5DA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09306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212D-1B59-4D21-9EB9-6DF475822561}" type="datetimeFigureOut">
              <a:rPr lang="he-IL" smtClean="0"/>
              <a:t>י"ט/אדר/תשפ"ג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61DD1-42B7-4BB0-8090-E5D377E5DA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23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212D-1B59-4D21-9EB9-6DF475822561}" type="datetimeFigureOut">
              <a:rPr lang="he-IL" smtClean="0"/>
              <a:t>י"ט/אדר/תשפ"ג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61DD1-42B7-4BB0-8090-E5D377E5DA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32310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212D-1B59-4D21-9EB9-6DF475822561}" type="datetimeFigureOut">
              <a:rPr lang="he-IL" smtClean="0"/>
              <a:t>י"ט/אדר/תשפ"ג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61DD1-42B7-4BB0-8090-E5D377E5DA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97690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212D-1B59-4D21-9EB9-6DF475822561}" type="datetimeFigureOut">
              <a:rPr lang="he-IL" smtClean="0"/>
              <a:t>י"ט/אדר/תשפ"ג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61DD1-42B7-4BB0-8090-E5D377E5DA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9353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212D-1B59-4D21-9EB9-6DF475822561}" type="datetimeFigureOut">
              <a:rPr lang="he-IL" smtClean="0"/>
              <a:t>י"ט/אדר/תשפ"ג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61DD1-42B7-4BB0-8090-E5D377E5DA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6417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212D-1B59-4D21-9EB9-6DF475822561}" type="datetimeFigureOut">
              <a:rPr lang="he-IL" smtClean="0"/>
              <a:t>י"ט/אדר/תשפ"ג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61DD1-42B7-4BB0-8090-E5D377E5DA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51902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3212D-1B59-4D21-9EB9-6DF475822561}" type="datetimeFigureOut">
              <a:rPr lang="he-IL" smtClean="0"/>
              <a:t>י"ט/אדר/תשפ"ג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61DD1-42B7-4BB0-8090-E5D377E5DA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1269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8" Type="http://schemas.openxmlformats.org/officeDocument/2006/relationships/image" Target="../media/image1.wmf"/><Relationship Id="rId21" Type="http://schemas.openxmlformats.org/officeDocument/2006/relationships/image" Target="../media/image17.png"/><Relationship Id="rId17" Type="http://schemas.openxmlformats.org/officeDocument/2006/relationships/oleObject" Target="../embeddings/oleObject1.bin"/><Relationship Id="rId16" Type="http://schemas.openxmlformats.org/officeDocument/2006/relationships/image" Target="../media/image15.png"/><Relationship Id="rId20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9" Type="http://schemas.openxmlformats.org/officeDocument/2006/relationships/oleObject" Target="../embeddings/oleObject2.bin"/><Relationship Id="rId4" Type="http://schemas.openxmlformats.org/officeDocument/2006/relationships/image" Target="../media/image6.png"/><Relationship Id="rId2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20.png"/><Relationship Id="rId5" Type="http://schemas.openxmlformats.org/officeDocument/2006/relationships/image" Target="../media/image10.png"/><Relationship Id="rId10" Type="http://schemas.openxmlformats.org/officeDocument/2006/relationships/image" Target="../media/image19.png"/><Relationship Id="rId4" Type="http://schemas.openxmlformats.org/officeDocument/2006/relationships/image" Target="../media/image9.png"/><Relationship Id="rId9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2827603" y="188640"/>
            <a:ext cx="353026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e-IL" sz="5400" b="1" cap="none" spc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ח ז ק ו ת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308304" y="1340768"/>
                <a:ext cx="1477102" cy="83099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e-IL" sz="4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4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he-IL" sz="4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1340768"/>
                <a:ext cx="1477102" cy="83099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מלבן 7"/>
          <p:cNvSpPr/>
          <p:nvPr/>
        </p:nvSpPr>
        <p:spPr>
          <a:xfrm>
            <a:off x="4887449" y="1340768"/>
            <a:ext cx="242085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e-IL" sz="4400" b="1" cap="none" spc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היא חזקה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51520" y="2292823"/>
                <a:ext cx="1152128" cy="76944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he-IL" sz="4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sz="4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4400" dirty="0"/>
                  <a:t>=</a:t>
                </a:r>
                <a:endParaRPr lang="he-IL" sz="4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292823"/>
                <a:ext cx="1152128" cy="769441"/>
              </a:xfrm>
              <a:prstGeom prst="rect">
                <a:avLst/>
              </a:prstGeom>
              <a:blipFill rotWithShape="1">
                <a:blip r:embed="rId3"/>
                <a:stretch>
                  <a:fillRect t="-15079" r="-22222" b="-3809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07409" y="2292824"/>
                <a:ext cx="5256585" cy="76944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𝑎</m:t>
                      </m:r>
                      <m:r>
                        <a:rPr lang="en-US" sz="44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 ∙</m:t>
                      </m:r>
                      <m:r>
                        <a:rPr lang="en-US" sz="44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US" sz="4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44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US" sz="44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 ∙</m:t>
                      </m:r>
                      <m:r>
                        <a:rPr lang="en-US" sz="44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US" sz="44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 ∙  …  ∙</m:t>
                      </m:r>
                      <m:r>
                        <a:rPr lang="en-US" sz="44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𝑎</m:t>
                      </m:r>
                    </m:oMath>
                  </m:oMathPara>
                </a14:m>
                <a:endParaRPr lang="he-IL" sz="4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409" y="2292824"/>
                <a:ext cx="5256585" cy="76944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סוגר מסולסל ימני 13"/>
          <p:cNvSpPr/>
          <p:nvPr/>
        </p:nvSpPr>
        <p:spPr>
          <a:xfrm rot="5400000">
            <a:off x="3822676" y="875721"/>
            <a:ext cx="566297" cy="4972309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TextBox 14"/>
          <p:cNvSpPr txBox="1"/>
          <p:nvPr/>
        </p:nvSpPr>
        <p:spPr>
          <a:xfrm>
            <a:off x="2987822" y="3645024"/>
            <a:ext cx="2236003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n</a:t>
            </a:r>
            <a:r>
              <a:rPr lang="he-IL" sz="4400" dirty="0"/>
              <a:t> </a:t>
            </a:r>
            <a:r>
              <a:rPr lang="he-IL" sz="4400" dirty="0">
                <a:latin typeface="Narkisim" panose="020E0502050101010101" pitchFamily="34" charset="-79"/>
                <a:cs typeface="Narkisim" panose="020E0502050101010101" pitchFamily="34" charset="-79"/>
              </a:rPr>
              <a:t>פעמים</a:t>
            </a:r>
            <a:endParaRPr lang="he-IL" sz="4400" dirty="0"/>
          </a:p>
        </p:txBody>
      </p:sp>
      <p:sp>
        <p:nvSpPr>
          <p:cNvPr id="16" name="TextBox 15"/>
          <p:cNvSpPr txBox="1"/>
          <p:nvPr/>
        </p:nvSpPr>
        <p:spPr>
          <a:xfrm>
            <a:off x="986127" y="4679495"/>
            <a:ext cx="779533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a</a:t>
            </a:r>
            <a:r>
              <a:rPr lang="he-IL" sz="4000" dirty="0">
                <a:solidFill>
                  <a:schemeClr val="accent1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– בסיס החזקה ( </a:t>
            </a:r>
            <a:r>
              <a:rPr lang="en-US" sz="4000" dirty="0">
                <a:solidFill>
                  <a:schemeClr val="accent1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a</a:t>
            </a:r>
            <a:r>
              <a:rPr lang="he-IL" sz="4000" dirty="0">
                <a:solidFill>
                  <a:schemeClr val="accent1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הוא מספר כלשהו)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82262" y="5418991"/>
            <a:ext cx="816990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n</a:t>
            </a:r>
            <a:r>
              <a:rPr lang="he-IL" sz="4000" dirty="0">
                <a:solidFill>
                  <a:srgbClr val="FF00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– מעריך החזקה ( </a:t>
            </a:r>
            <a:r>
              <a:rPr lang="en-US" sz="4000" dirty="0">
                <a:solidFill>
                  <a:srgbClr val="FF00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n</a:t>
            </a:r>
            <a:r>
              <a:rPr lang="he-IL" sz="4000" dirty="0">
                <a:solidFill>
                  <a:srgbClr val="FF00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מספר טבעי)</a:t>
            </a:r>
          </a:p>
        </p:txBody>
      </p:sp>
    </p:spTree>
    <p:extLst>
      <p:ext uri="{BB962C8B-B14F-4D97-AF65-F5344CB8AC3E}">
        <p14:creationId xmlns:p14="http://schemas.microsoft.com/office/powerpoint/2010/main" val="2481555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4" grpId="0" animBg="1"/>
      <p:bldP spid="15" grpId="0"/>
      <p:bldP spid="16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טבלה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386770"/>
              </p:ext>
            </p:extLst>
          </p:nvPr>
        </p:nvGraphicFramePr>
        <p:xfrm>
          <a:off x="185145" y="476672"/>
          <a:ext cx="8712969" cy="5666612"/>
        </p:xfrm>
        <a:graphic>
          <a:graphicData uri="http://schemas.openxmlformats.org/drawingml/2006/table">
            <a:tbl>
              <a:tblPr rtl="1"/>
              <a:tblGrid>
                <a:gridCol w="4091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9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4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67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1208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9032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6172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020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39552" y="573234"/>
            <a:ext cx="122413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latin typeface="Narkisim" panose="020E0502050101010101" pitchFamily="34" charset="-79"/>
                <a:cs typeface="Narkisim" panose="020E0502050101010101" pitchFamily="34" charset="-79"/>
              </a:rPr>
              <a:t>חזקה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79712" y="573234"/>
            <a:ext cx="122413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בסיס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91880" y="573234"/>
            <a:ext cx="129614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rgbClr val="FF00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מעריך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84145" y="563449"/>
            <a:ext cx="230425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latin typeface="Narkisim" panose="020E0502050101010101" pitchFamily="34" charset="-79"/>
                <a:cs typeface="Narkisim" panose="020E0502050101010101" pitchFamily="34" charset="-79"/>
              </a:rPr>
              <a:t>תרגיל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47371" y="1518923"/>
                <a:ext cx="1080120" cy="77713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e-IL" sz="4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e-IL" sz="44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he-IL" sz="4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he-IL" sz="4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71" y="1518923"/>
                <a:ext cx="1080120" cy="77713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2139742" y="1484554"/>
            <a:ext cx="506377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dirty="0">
                <a:solidFill>
                  <a:schemeClr val="accent1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36539" y="1515332"/>
            <a:ext cx="39604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solidFill>
                  <a:srgbClr val="FF0000"/>
                </a:solidFill>
              </a:rPr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788024" y="1546110"/>
                <a:ext cx="3613425" cy="707886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40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3</m:t>
                      </m:r>
                      <m:r>
                        <a:rPr lang="he-IL" sz="4000" b="0" i="1" smtClean="0">
                          <a:latin typeface="Cambria Math"/>
                        </a:rPr>
                        <m:t> </m:t>
                      </m:r>
                      <m:r>
                        <a:rPr lang="he-IL" sz="40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he-IL" sz="40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he-IL" sz="4000" b="0" i="1" smtClean="0">
                          <a:latin typeface="Cambria Math"/>
                          <a:ea typeface="Cambria Math"/>
                        </a:rPr>
                        <m:t> ∙</m:t>
                      </m:r>
                      <m:r>
                        <a:rPr lang="he-IL" sz="40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he-IL" sz="4000" b="0" i="1" smtClean="0">
                          <a:latin typeface="Cambria Math"/>
                          <a:ea typeface="Cambria Math"/>
                        </a:rPr>
                        <m:t> ∙</m:t>
                      </m:r>
                      <m:r>
                        <a:rPr lang="he-IL" sz="40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he-IL" sz="4000" b="0" i="1" smtClean="0">
                          <a:latin typeface="Cambria Math"/>
                          <a:ea typeface="Cambria Math"/>
                        </a:rPr>
                        <m:t> ∙</m:t>
                      </m:r>
                      <m:r>
                        <a:rPr lang="he-IL" sz="40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3</m:t>
                      </m:r>
                    </m:oMath>
                  </m:oMathPara>
                </a14:m>
                <a:endParaRPr lang="he-IL" sz="4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1546110"/>
                <a:ext cx="3613425" cy="7078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93818" y="2949623"/>
                <a:ext cx="812261" cy="76944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e-IL" sz="4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(−</m:t>
                          </m:r>
                          <m:r>
                            <a:rPr lang="en-US" sz="44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5</m:t>
                          </m:r>
                          <m:r>
                            <a:rPr lang="en-US" sz="44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he-IL" sz="4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he-IL" sz="4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818" y="2949623"/>
                <a:ext cx="812261" cy="769441"/>
              </a:xfrm>
              <a:prstGeom prst="rect">
                <a:avLst/>
              </a:prstGeom>
              <a:blipFill rotWithShape="1">
                <a:blip r:embed="rId15"/>
                <a:stretch>
                  <a:fillRect r="-83459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1871700" y="2942850"/>
            <a:ext cx="1152128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400" dirty="0">
                <a:solidFill>
                  <a:schemeClr val="accent1"/>
                </a:solidFill>
              </a:rPr>
              <a:t>(-5)</a:t>
            </a:r>
            <a:endParaRPr lang="he-IL" sz="4400" dirty="0">
              <a:solidFill>
                <a:schemeClr val="accent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96808" y="2942848"/>
            <a:ext cx="445328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3</a:t>
            </a:r>
            <a:endParaRPr lang="he-IL" sz="4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771470" y="2942849"/>
                <a:ext cx="4212231" cy="70788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0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4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5</m:t>
                          </m:r>
                        </m:e>
                      </m:d>
                      <m:r>
                        <a:rPr lang="en-US" sz="40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40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(−</m:t>
                      </m:r>
                      <m:r>
                        <a:rPr lang="en-US" sz="40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5</m:t>
                      </m:r>
                      <m:r>
                        <a:rPr lang="en-US" sz="40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)∙(−</m:t>
                      </m:r>
                      <m:r>
                        <a:rPr lang="en-US" sz="40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5</m:t>
                      </m:r>
                      <m:r>
                        <a:rPr lang="en-US" sz="40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he-IL" sz="4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1470" y="2942849"/>
                <a:ext cx="4212231" cy="707886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4" name="אובייקט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5476112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משוואה" r:id="rId17" imgW="114120" imgH="215640" progId="Equation.3">
                  <p:embed/>
                </p:oleObj>
              </mc:Choice>
              <mc:Fallback>
                <p:oleObj name="משוואה" r:id="rId17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אובייקט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0327525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משוואה" r:id="rId19" imgW="114120" imgH="215640" progId="Equation.3">
                  <p:embed/>
                </p:oleObj>
              </mc:Choice>
              <mc:Fallback>
                <p:oleObj name="משוואה" r:id="rId19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9" name="קבוצה 38"/>
          <p:cNvGrpSpPr/>
          <p:nvPr/>
        </p:nvGrpSpPr>
        <p:grpSpPr>
          <a:xfrm>
            <a:off x="375363" y="4499157"/>
            <a:ext cx="1224136" cy="1069139"/>
            <a:chOff x="375363" y="3896445"/>
            <a:chExt cx="1224136" cy="106913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375363" y="3896445"/>
                  <a:ext cx="1028285" cy="106913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he-IL" sz="540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box>
                              <m:boxPr>
                                <m:ctrlPr>
                                  <a:rPr lang="he-IL" sz="540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boxPr>
                              <m:e>
                                <m:argPr>
                                  <m:argSz m:val="-1"/>
                                </m:argPr>
                                <m:f>
                                  <m:fPr>
                                    <m:ctrlPr>
                                      <a:rPr lang="he-IL" sz="540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he-IL" sz="5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he-IL" sz="5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/>
                                      </a:rPr>
                                      <m:t>6</m:t>
                                    </m:r>
                                  </m:den>
                                </m:f>
                              </m:e>
                            </m:box>
                          </m:e>
                        </m:d>
                      </m:oMath>
                    </m:oMathPara>
                  </a14:m>
                  <a:endParaRPr lang="he-IL" sz="5400" dirty="0"/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5363" y="3896445"/>
                  <a:ext cx="1028285" cy="1069139"/>
                </a:xfrm>
                <a:prstGeom prst="rect">
                  <a:avLst/>
                </a:prstGeom>
                <a:blipFill rotWithShape="1"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TextBox 37"/>
            <p:cNvSpPr txBox="1"/>
            <p:nvPr/>
          </p:nvSpPr>
          <p:spPr>
            <a:xfrm>
              <a:off x="1102721" y="3906135"/>
              <a:ext cx="496778" cy="58477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3200" dirty="0">
                  <a:solidFill>
                    <a:srgbClr val="FF0000"/>
                  </a:solidFill>
                </a:rPr>
                <a:t>4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2051720" y="4431015"/>
                <a:ext cx="792088" cy="1060483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he-IL" sz="28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e-IL" sz="280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e-IL" sz="2800" b="0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he-IL" sz="2800" b="0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he-IL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4431015"/>
                <a:ext cx="792088" cy="1060483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3815916" y="4607313"/>
            <a:ext cx="54006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4</a:t>
            </a:r>
            <a:endParaRPr lang="he-IL" sz="4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644008" y="4534470"/>
                <a:ext cx="3816424" cy="127092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e-IL" sz="5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e-IL" sz="5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he-IL" sz="5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en-US" sz="5400" b="0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54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5400" b="0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 </m:t>
                    </m:r>
                    <m:f>
                      <m:fPr>
                        <m:ctrlPr>
                          <a:rPr lang="en-US" sz="5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5400" b="0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5400" b="0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6</m:t>
                        </m:r>
                      </m:den>
                    </m:f>
                    <m:r>
                      <a:rPr lang="en-US" sz="5400" b="0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54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5400" b="0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 </m:t>
                    </m:r>
                    <m:f>
                      <m:fPr>
                        <m:ctrlPr>
                          <a:rPr lang="en-US" sz="5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5400" b="0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5400" b="0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54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i="1" dirty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5400" b="0" i="1" dirty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  <m:f>
                      <m:fPr>
                        <m:ctrlPr>
                          <a:rPr lang="en-US" sz="5400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5400" b="0" i="1" dirty="0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6</m:t>
                        </m:r>
                      </m:den>
                    </m:f>
                  </m:oMath>
                </a14:m>
                <a:endParaRPr lang="he-IL" sz="5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4534470"/>
                <a:ext cx="3816424" cy="1270925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8213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7" grpId="0"/>
      <p:bldP spid="20" grpId="0"/>
      <p:bldP spid="21" grpId="0"/>
      <p:bldP spid="22" grpId="0"/>
      <p:bldP spid="23" grpId="0"/>
      <p:bldP spid="28" grpId="0"/>
      <p:bldP spid="29" grpId="0"/>
      <p:bldP spid="30" grpId="0"/>
      <p:bldP spid="31" grpId="0"/>
      <p:bldP spid="41" grpId="0"/>
      <p:bldP spid="42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1100678" y="60388"/>
            <a:ext cx="77684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he-IL" sz="5400" b="1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מהדוגמאות ניתן להבין כי...</a:t>
            </a:r>
          </a:p>
        </p:txBody>
      </p:sp>
      <p:sp>
        <p:nvSpPr>
          <p:cNvPr id="7" name="מלבן 6"/>
          <p:cNvSpPr/>
          <p:nvPr/>
        </p:nvSpPr>
        <p:spPr>
          <a:xfrm>
            <a:off x="485212" y="1030096"/>
            <a:ext cx="84096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he-IL" sz="5400" b="1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פעולת החזקה הינה קיצור ל...</a:t>
            </a:r>
          </a:p>
        </p:txBody>
      </p:sp>
      <p:sp>
        <p:nvSpPr>
          <p:cNvPr id="8" name="מלבן 7"/>
          <p:cNvSpPr/>
          <p:nvPr/>
        </p:nvSpPr>
        <p:spPr>
          <a:xfrm>
            <a:off x="531612" y="2123772"/>
            <a:ext cx="83375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he-IL" sz="5400" b="1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פעולת כפל של מספר </a:t>
            </a:r>
            <a:r>
              <a:rPr lang="he-IL" sz="5400" b="1" cap="all" spc="0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מסויים</a:t>
            </a:r>
            <a:r>
              <a:rPr lang="he-IL" sz="5400" b="1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</a:p>
        </p:txBody>
      </p:sp>
      <p:sp>
        <p:nvSpPr>
          <p:cNvPr id="10" name="מלבן 9"/>
          <p:cNvSpPr/>
          <p:nvPr/>
        </p:nvSpPr>
        <p:spPr>
          <a:xfrm>
            <a:off x="4194711" y="4399170"/>
            <a:ext cx="47131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לדוגמא בתרגיל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95810" y="4575201"/>
                <a:ext cx="3802379" cy="76944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e-IL" sz="4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e-IL" sz="44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7</m:t>
                          </m:r>
                        </m:e>
                        <m:sup>
                          <m:r>
                            <a:rPr lang="he-IL" sz="4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he-IL" sz="4400" b="0" i="1" smtClean="0">
                          <a:latin typeface="Cambria Math"/>
                        </a:rPr>
                        <m:t>=</m:t>
                      </m:r>
                      <m:r>
                        <a:rPr lang="he-IL" sz="4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7</m:t>
                      </m:r>
                      <m:r>
                        <a:rPr lang="he-IL" sz="4400" b="0" i="1" smtClean="0">
                          <a:latin typeface="Cambria Math"/>
                        </a:rPr>
                        <m:t> </m:t>
                      </m:r>
                      <m:r>
                        <a:rPr lang="he-IL" sz="4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he-IL" sz="44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7</m:t>
                      </m:r>
                      <m:r>
                        <a:rPr lang="he-IL" sz="4400" b="0" i="1" smtClean="0">
                          <a:latin typeface="Cambria Math"/>
                          <a:ea typeface="Cambria Math"/>
                        </a:rPr>
                        <m:t> ∙</m:t>
                      </m:r>
                      <m:r>
                        <a:rPr lang="he-IL" sz="44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7</m:t>
                      </m:r>
                    </m:oMath>
                  </m:oMathPara>
                </a14:m>
                <a:endParaRPr lang="he-IL" sz="4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810" y="4575201"/>
                <a:ext cx="3802379" cy="76944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מלבן 13"/>
          <p:cNvSpPr/>
          <p:nvPr/>
        </p:nvSpPr>
        <p:spPr>
          <a:xfrm>
            <a:off x="2097000" y="3093297"/>
            <a:ext cx="66784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he-IL" sz="5400" b="1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הכופל את עצמו בעצמו!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5810" y="5661248"/>
            <a:ext cx="867645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dirty="0">
                <a:solidFill>
                  <a:srgbClr val="0070C0"/>
                </a:solidFill>
              </a:rPr>
              <a:t>המספר 7 כופל עצמו בעצמו </a:t>
            </a:r>
            <a:r>
              <a:rPr lang="he-IL" sz="4400" dirty="0">
                <a:solidFill>
                  <a:srgbClr val="FF0000"/>
                </a:solidFill>
              </a:rPr>
              <a:t>3 פעמים.</a:t>
            </a:r>
            <a:endParaRPr lang="he-IL" sz="4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880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0" grpId="0"/>
      <p:bldP spid="11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89364" y="287722"/>
            <a:ext cx="895148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8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הבחנה בין בסיס חיובי לבסיס שלילי</a:t>
            </a:r>
            <a:endParaRPr lang="he-IL" sz="48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238306"/>
              </p:ext>
            </p:extLst>
          </p:nvPr>
        </p:nvGraphicFramePr>
        <p:xfrm>
          <a:off x="112171" y="1268760"/>
          <a:ext cx="8855262" cy="5328592"/>
        </p:xfrm>
        <a:graphic>
          <a:graphicData uri="http://schemas.openxmlformats.org/drawingml/2006/table">
            <a:tbl>
              <a:tblPr rtl="1"/>
              <a:tblGrid>
                <a:gridCol w="4953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01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5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6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53117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mpd="sng">
                      <a:solidFill>
                        <a:schemeClr val="tx2"/>
                      </a:solidFill>
                      <a:prstDash val="soli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7083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8092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010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2165" y="1461501"/>
            <a:ext cx="129614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latin typeface="Narkisim" panose="020E0502050101010101" pitchFamily="34" charset="-79"/>
                <a:cs typeface="Narkisim" panose="020E0502050101010101" pitchFamily="34" charset="-79"/>
              </a:rPr>
              <a:t>חזקה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78258" y="1477660"/>
            <a:ext cx="129614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rgbClr val="FF00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מעריך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72842" y="1461501"/>
            <a:ext cx="121667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>
                <a:solidFill>
                  <a:schemeClr val="accent1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בסיס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68144" y="1495237"/>
            <a:ext cx="302433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dirty="0">
                <a:latin typeface="Narkisim" panose="020E0502050101010101" pitchFamily="34" charset="-79"/>
                <a:cs typeface="Narkisim" panose="020E0502050101010101" pitchFamily="34" charset="-79"/>
              </a:rPr>
              <a:t>תרגיל וחישוב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07504" y="2348880"/>
                <a:ext cx="864096" cy="70788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e-IL" sz="4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(−</m:t>
                          </m:r>
                          <m:r>
                            <a:rPr lang="en-US" sz="40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en-US" sz="40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he-IL" sz="4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he-IL" sz="4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2348880"/>
                <a:ext cx="864096" cy="707886"/>
              </a:xfrm>
              <a:prstGeom prst="rect">
                <a:avLst/>
              </a:prstGeom>
              <a:blipFill rotWithShape="1">
                <a:blip r:embed="rId3"/>
                <a:stretch>
                  <a:fillRect r="-6028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1520" y="3153162"/>
                <a:ext cx="720080" cy="70788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e-IL" sz="4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e-IL" sz="40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he-IL" sz="40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he-IL" sz="4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he-IL" sz="4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153162"/>
                <a:ext cx="720080" cy="707886"/>
              </a:xfrm>
              <a:prstGeom prst="rect">
                <a:avLst/>
              </a:prstGeom>
              <a:blipFill rotWithShape="1">
                <a:blip r:embed="rId4"/>
                <a:stretch>
                  <a:fillRect r="-32203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42094" y="3940832"/>
                <a:ext cx="720080" cy="70788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e-IL" sz="4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(−</m:t>
                          </m:r>
                          <m:r>
                            <a:rPr lang="en-US" sz="40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40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he-IL" sz="4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he-IL" sz="4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094" y="3940832"/>
                <a:ext cx="720080" cy="707886"/>
              </a:xfrm>
              <a:prstGeom prst="rect">
                <a:avLst/>
              </a:prstGeom>
              <a:blipFill rotWithShape="1">
                <a:blip r:embed="rId5"/>
                <a:stretch>
                  <a:fillRect r="-8983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79512" y="4808710"/>
                <a:ext cx="864096" cy="70788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e-IL" sz="4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e-IL" sz="40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he-IL" sz="40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he-IL" sz="4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he-IL" sz="4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808710"/>
                <a:ext cx="864096" cy="707886"/>
              </a:xfrm>
              <a:prstGeom prst="rect">
                <a:avLst/>
              </a:prstGeom>
              <a:blipFill rotWithShape="1">
                <a:blip r:embed="rId6"/>
                <a:stretch>
                  <a:fillRect r="-845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9364" y="5716720"/>
                <a:ext cx="1190597" cy="70788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e-IL" sz="4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40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(−</m:t>
                          </m:r>
                          <m:r>
                            <a:rPr lang="en-US" sz="40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en-US" sz="40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he-IL" sz="4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e-IL" sz="4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64" y="5716720"/>
                <a:ext cx="1190597" cy="707886"/>
              </a:xfrm>
              <a:prstGeom prst="rect">
                <a:avLst/>
              </a:prstGeom>
              <a:blipFill rotWithShape="1">
                <a:blip r:embed="rId7"/>
                <a:stretch>
                  <a:fillRect r="-4615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1835696" y="2359332"/>
            <a:ext cx="100065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(-3)</a:t>
            </a:r>
            <a:endParaRPr lang="he-IL" sz="4000" dirty="0">
              <a:solidFill>
                <a:schemeClr val="accent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35696" y="3128774"/>
            <a:ext cx="74862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3</a:t>
            </a:r>
            <a:endParaRPr lang="he-IL" sz="4000" dirty="0">
              <a:solidFill>
                <a:schemeClr val="accent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91680" y="3940832"/>
            <a:ext cx="110866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(-2)</a:t>
            </a:r>
            <a:endParaRPr lang="he-IL" sz="4000" dirty="0">
              <a:solidFill>
                <a:schemeClr val="accent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63688" y="4805734"/>
            <a:ext cx="82493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2</a:t>
            </a:r>
            <a:endParaRPr lang="he-IL" sz="4000" dirty="0">
              <a:solidFill>
                <a:schemeClr val="accent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07704" y="5745450"/>
            <a:ext cx="93476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(-4)</a:t>
            </a:r>
            <a:endParaRPr lang="he-IL" sz="4000" dirty="0">
              <a:solidFill>
                <a:schemeClr val="accent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10470" y="2420887"/>
            <a:ext cx="7200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110470" y="3121093"/>
            <a:ext cx="7200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21188" y="4002387"/>
            <a:ext cx="7200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054087" y="4870265"/>
            <a:ext cx="7200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050580" y="5778275"/>
            <a:ext cx="7200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solidFill>
                  <a:srgbClr val="FF0000"/>
                </a:solidFill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685374" y="2482032"/>
                <a:ext cx="5294771" cy="52322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  <a:ea typeface="Cambria Math"/>
                        </a:rPr>
                        <m:t>81</m:t>
                      </m:r>
                    </m:oMath>
                  </m:oMathPara>
                </a14:m>
                <a:endParaRPr lang="he-IL" sz="2800" dirty="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5374" y="2482032"/>
                <a:ext cx="5294771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491880" y="3230668"/>
                <a:ext cx="5673490" cy="64633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en-US" sz="3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36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sz="36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  <m:r>
                            <a:rPr lang="en-US" sz="3600" b="0" i="1" smtClean="0">
                              <a:latin typeface="Cambria Math"/>
                              <a:ea typeface="Cambria Math"/>
                            </a:rPr>
                            <m:t> ∙</m:t>
                          </m:r>
                          <m:r>
                            <a:rPr lang="en-US" sz="36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  <m:r>
                            <a:rPr lang="en-US" sz="3600" b="0" i="1" smtClean="0">
                              <a:latin typeface="Cambria Math"/>
                              <a:ea typeface="Cambria Math"/>
                            </a:rPr>
                            <m:t> ∙</m:t>
                          </m:r>
                          <m:r>
                            <a:rPr lang="en-US" sz="36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e>
                      </m:d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3600" b="0" i="1" smtClean="0">
                          <a:solidFill>
                            <a:srgbClr val="FFC000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3600" b="0" i="1" smtClean="0">
                          <a:solidFill>
                            <a:srgbClr val="FFC000"/>
                          </a:solidFill>
                          <a:latin typeface="Cambria Math"/>
                          <a:ea typeface="Cambria Math"/>
                        </a:rPr>
                        <m:t>81</m:t>
                      </m:r>
                    </m:oMath>
                  </m:oMathPara>
                </a14:m>
                <a:endParaRPr lang="he-IL" sz="36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3230668"/>
                <a:ext cx="5673490" cy="64633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707904" y="4116681"/>
                <a:ext cx="5051212" cy="58477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32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n-US" sz="32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3200" b="0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d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 ∙</m:t>
                      </m:r>
                      <m:d>
                        <m:dPr>
                          <m:ctrlPr>
                            <a:rPr lang="en-US" sz="32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3200" b="0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d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3200" b="0" i="1" smtClean="0">
                          <a:solidFill>
                            <a:srgbClr val="FFC000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3200" b="0" i="1" smtClean="0">
                          <a:solidFill>
                            <a:srgbClr val="FFC000"/>
                          </a:solidFill>
                          <a:latin typeface="Cambria Math"/>
                          <a:ea typeface="Cambria Math"/>
                        </a:rPr>
                        <m:t>8</m:t>
                      </m:r>
                    </m:oMath>
                  </m:oMathPara>
                </a14:m>
                <a:endParaRPr lang="he-IL" sz="3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4116681"/>
                <a:ext cx="5051212" cy="5847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851920" y="4931821"/>
                <a:ext cx="3679300" cy="58477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32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 ∙</m:t>
                          </m:r>
                          <m:r>
                            <a:rPr lang="en-US" sz="32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 ∙</m:t>
                          </m:r>
                          <m:r>
                            <a:rPr lang="en-US" sz="32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</m:e>
                      </m:d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3200" b="0" i="1" smtClean="0">
                          <a:solidFill>
                            <a:srgbClr val="FFC000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3200" b="0" i="1" smtClean="0">
                          <a:solidFill>
                            <a:srgbClr val="FFC000"/>
                          </a:solidFill>
                          <a:latin typeface="Cambria Math"/>
                          <a:ea typeface="Cambria Math"/>
                        </a:rPr>
                        <m:t>8</m:t>
                      </m:r>
                    </m:oMath>
                  </m:oMathPara>
                </a14:m>
                <a:endParaRPr lang="he-IL" sz="3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931821"/>
                <a:ext cx="3679300" cy="58477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923928" y="5794811"/>
                <a:ext cx="4032448" cy="58477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−[ </m:t>
                    </m:r>
                    <m:d>
                      <m:dPr>
                        <m:ctrlPr>
                          <a:rPr lang="en-US" sz="32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3200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4</m:t>
                        </m:r>
                      </m:e>
                    </m:d>
                    <m:r>
                      <a:rPr lang="en-US" sz="3200" b="0" i="1" smtClean="0">
                        <a:latin typeface="Cambria Math"/>
                      </a:rPr>
                      <m:t> </m:t>
                    </m:r>
                    <m:r>
                      <a:rPr lang="en-US" sz="3200" b="0" i="1" smtClean="0"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ctrlPr>
                          <a:rPr lang="en-US" sz="32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3200" b="0" i="1" smtClean="0">
                            <a:solidFill>
                              <a:schemeClr val="accent1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3200" b="0" i="1" smtClean="0">
                            <a:solidFill>
                              <a:schemeClr val="accent1"/>
                            </a:solidFill>
                            <a:latin typeface="Cambria Math"/>
                            <a:ea typeface="Cambria Math"/>
                          </a:rPr>
                          <m:t>4</m:t>
                        </m:r>
                      </m:e>
                    </m:d>
                    <m:r>
                      <a:rPr lang="en-US" sz="3200" b="0" i="1" smtClean="0">
                        <a:latin typeface="Cambria Math"/>
                        <a:ea typeface="Cambria Math"/>
                      </a:rPr>
                      <m:t> ]</m:t>
                    </m:r>
                  </m:oMath>
                </a14:m>
                <a:r>
                  <a:rPr lang="en-US" sz="3200" dirty="0"/>
                  <a:t> = </a:t>
                </a:r>
                <a:r>
                  <a:rPr lang="en-US" sz="3200" dirty="0">
                    <a:solidFill>
                      <a:srgbClr val="FFC000"/>
                    </a:solidFill>
                  </a:rPr>
                  <a:t>-16</a:t>
                </a:r>
                <a:endParaRPr lang="he-IL" sz="32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5794811"/>
                <a:ext cx="4032448" cy="584775"/>
              </a:xfrm>
              <a:prstGeom prst="rect">
                <a:avLst/>
              </a:prstGeom>
              <a:blipFill rotWithShape="1">
                <a:blip r:embed="rId12"/>
                <a:stretch>
                  <a:fillRect t="-12500" r="-3933" b="-3437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7851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2" grpId="0"/>
      <p:bldP spid="3" grpId="0"/>
      <p:bldP spid="8" grpId="0"/>
      <p:bldP spid="11" grpId="0"/>
      <p:bldP spid="12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6" grpId="0"/>
      <p:bldP spid="27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452668" y="35954"/>
            <a:ext cx="85266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he-IL" sz="5400" b="1" dirty="0">
                <a:ln/>
                <a:solidFill>
                  <a:schemeClr val="accent3"/>
                </a:solidFill>
              </a:rPr>
              <a:t>כאשר בסיס החזקה הוא שלילי</a:t>
            </a:r>
            <a:endParaRPr lang="he-IL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161196" y="1095908"/>
            <a:ext cx="71096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he-IL" sz="5400" b="1" cap="none" spc="0" dirty="0">
                <a:ln/>
                <a:solidFill>
                  <a:schemeClr val="accent3"/>
                </a:solidFill>
                <a:effectLst/>
              </a:rPr>
              <a:t>אנו מבחינים בשני מקרים</a:t>
            </a:r>
          </a:p>
        </p:txBody>
      </p:sp>
      <p:sp>
        <p:nvSpPr>
          <p:cNvPr id="7" name="חץ ימינה 6"/>
          <p:cNvSpPr/>
          <p:nvPr/>
        </p:nvSpPr>
        <p:spPr>
          <a:xfrm rot="2563573">
            <a:off x="5222919" y="2624257"/>
            <a:ext cx="180020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חץ שמאלה 7"/>
          <p:cNvSpPr/>
          <p:nvPr/>
        </p:nvSpPr>
        <p:spPr>
          <a:xfrm rot="18688757">
            <a:off x="1786051" y="2672244"/>
            <a:ext cx="1786203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5580111" y="3580757"/>
            <a:ext cx="3079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he-IL" sz="5400" b="1" cap="none" spc="0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מעריך זוגי</a:t>
            </a:r>
          </a:p>
        </p:txBody>
      </p:sp>
      <p:sp>
        <p:nvSpPr>
          <p:cNvPr id="11" name="מלבן 10"/>
          <p:cNvSpPr/>
          <p:nvPr/>
        </p:nvSpPr>
        <p:spPr>
          <a:xfrm>
            <a:off x="4737732" y="4796339"/>
            <a:ext cx="40751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he-IL" sz="5400" b="1" cap="none" spc="0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תוצאה חיובית</a:t>
            </a:r>
          </a:p>
        </p:txBody>
      </p:sp>
      <p:sp>
        <p:nvSpPr>
          <p:cNvPr id="12" name="מלבן 11"/>
          <p:cNvSpPr/>
          <p:nvPr/>
        </p:nvSpPr>
        <p:spPr>
          <a:xfrm>
            <a:off x="251520" y="3511178"/>
            <a:ext cx="38651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e-IL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מעריך אי זוגי</a:t>
            </a:r>
          </a:p>
        </p:txBody>
      </p:sp>
      <p:sp>
        <p:nvSpPr>
          <p:cNvPr id="14" name="מלבן 13"/>
          <p:cNvSpPr/>
          <p:nvPr/>
        </p:nvSpPr>
        <p:spPr>
          <a:xfrm>
            <a:off x="8789" y="4784704"/>
            <a:ext cx="42418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e-IL" sz="5400" b="1" cap="none" spc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תוצאה שלילית</a:t>
            </a:r>
            <a:endParaRPr lang="he-IL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7475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  <p:bldP spid="8" grpId="0" animBg="1"/>
      <p:bldP spid="9" grpId="0"/>
      <p:bldP spid="11" grpId="0"/>
      <p:bldP spid="12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364241"/>
              </p:ext>
            </p:extLst>
          </p:nvPr>
        </p:nvGraphicFramePr>
        <p:xfrm>
          <a:off x="75340" y="96982"/>
          <a:ext cx="9040951" cy="6428509"/>
        </p:xfrm>
        <a:graphic>
          <a:graphicData uri="http://schemas.openxmlformats.org/drawingml/2006/table">
            <a:tbl>
              <a:tblPr rtl="1"/>
              <a:tblGrid>
                <a:gridCol w="6345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3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1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0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03563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9091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1382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4509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9982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39982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504" y="188640"/>
            <a:ext cx="9361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>
                <a:latin typeface="Narkisim" panose="020E0502050101010101" pitchFamily="34" charset="-79"/>
                <a:cs typeface="Narkisim" panose="020E0502050101010101" pitchFamily="34" charset="-79"/>
              </a:rPr>
              <a:t>חזקה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-36512" y="1129663"/>
                <a:ext cx="1152128" cy="52322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e-IL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(−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he-IL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e-IL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1129663"/>
                <a:ext cx="1152128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-36512" y="2145050"/>
                <a:ext cx="1152128" cy="52322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e-IL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(−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he-IL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he-IL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2145050"/>
                <a:ext cx="1152128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-36512" y="3265820"/>
                <a:ext cx="1152128" cy="52322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e-IL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(−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he-IL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he-IL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3265820"/>
                <a:ext cx="1152128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36512" y="4413075"/>
                <a:ext cx="1152128" cy="528093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e-IL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(−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he-IL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he-IL" sz="2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4413075"/>
                <a:ext cx="1152128" cy="52809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-36512" y="5498068"/>
                <a:ext cx="1152128" cy="52322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e-IL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(−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he-IL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he-IL" sz="28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5498068"/>
                <a:ext cx="1152128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899592" y="182461"/>
            <a:ext cx="93584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>
                <a:solidFill>
                  <a:schemeClr val="accent1"/>
                </a:solidFill>
              </a:rPr>
              <a:t>בסיס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71600" y="1167945"/>
            <a:ext cx="69602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(-2)</a:t>
            </a:r>
            <a:endParaRPr lang="he-IL" sz="2800" dirty="0">
              <a:solidFill>
                <a:schemeClr val="accent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71600" y="4417948"/>
            <a:ext cx="69602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(-2)</a:t>
            </a:r>
            <a:endParaRPr lang="he-IL" sz="2800" dirty="0">
              <a:solidFill>
                <a:schemeClr val="accent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71600" y="5498068"/>
            <a:ext cx="69602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(-2)</a:t>
            </a:r>
            <a:endParaRPr lang="he-IL" sz="2800" dirty="0">
              <a:solidFill>
                <a:schemeClr val="accent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71600" y="3265820"/>
            <a:ext cx="69602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(-2)</a:t>
            </a:r>
            <a:endParaRPr lang="he-IL" sz="2800" dirty="0">
              <a:solidFill>
                <a:schemeClr val="accent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71600" y="2185700"/>
            <a:ext cx="69602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(-2)</a:t>
            </a:r>
            <a:endParaRPr lang="he-IL" sz="2800" dirty="0">
              <a:solidFill>
                <a:schemeClr val="accent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63688" y="182462"/>
            <a:ext cx="108012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>
                <a:solidFill>
                  <a:srgbClr val="FF0000"/>
                </a:solidFill>
              </a:rPr>
              <a:t>מעריך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979712" y="1196752"/>
            <a:ext cx="43204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07704" y="3265820"/>
            <a:ext cx="50405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907704" y="4417948"/>
            <a:ext cx="50405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835696" y="5498068"/>
            <a:ext cx="5760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907704" y="2145050"/>
            <a:ext cx="50405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52120" y="226671"/>
            <a:ext cx="309634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>
                <a:latin typeface="Narkisim" panose="020E0502050101010101" pitchFamily="34" charset="-79"/>
                <a:cs typeface="Narkisim" panose="020E0502050101010101" pitchFamily="34" charset="-79"/>
              </a:rPr>
              <a:t>תרגיל וחישוב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523612" y="1221079"/>
                <a:ext cx="2749624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  <a:ea typeface="Cambria Math"/>
                        </a:rPr>
                        <m:t>4</m:t>
                      </m:r>
                    </m:oMath>
                  </m:oMathPara>
                </a14:m>
                <a:endParaRPr lang="he-IL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3612" y="1221079"/>
                <a:ext cx="2749624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08353" y="2198141"/>
                <a:ext cx="396502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accent6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400" b="0" i="1" smtClean="0">
                          <a:solidFill>
                            <a:schemeClr val="accent6"/>
                          </a:solidFill>
                          <a:latin typeface="Cambria Math"/>
                          <a:ea typeface="Cambria Math"/>
                        </a:rPr>
                        <m:t>8</m:t>
                      </m:r>
                    </m:oMath>
                  </m:oMathPara>
                </a14:m>
                <a:endParaRPr lang="he-IL" sz="2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8353" y="2198141"/>
                <a:ext cx="3965020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006932" y="3279372"/>
                <a:ext cx="5616624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 ∙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  <a:ea typeface="Cambria Math"/>
                        </a:rPr>
                        <m:t>16</m:t>
                      </m:r>
                    </m:oMath>
                  </m:oMathPara>
                </a14:m>
                <a:endParaRPr lang="he-IL" sz="2400" dirty="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6932" y="3279372"/>
                <a:ext cx="5616624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123728" y="4427145"/>
                <a:ext cx="6696744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accent6"/>
                          </a:solidFill>
                          <a:latin typeface="Cambria Math"/>
                          <a:ea typeface="Cambria Math"/>
                        </a:rPr>
                        <m:t>(−</m:t>
                      </m:r>
                      <m:r>
                        <a:rPr lang="en-US" sz="2400" b="0" i="1" smtClean="0">
                          <a:solidFill>
                            <a:schemeClr val="accent6"/>
                          </a:solidFill>
                          <a:latin typeface="Cambria Math"/>
                          <a:ea typeface="Cambria Math"/>
                        </a:rPr>
                        <m:t>32</m:t>
                      </m:r>
                      <m:r>
                        <a:rPr lang="en-US" sz="2400" b="0" i="1" smtClean="0">
                          <a:solidFill>
                            <a:schemeClr val="accent6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he-IL" sz="24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4427145"/>
                <a:ext cx="6696744" cy="461665"/>
              </a:xfrm>
              <a:prstGeom prst="rect">
                <a:avLst/>
              </a:prstGeom>
              <a:blipFill>
                <a:blip r:embed="rId10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67516" y="5579273"/>
                <a:ext cx="714214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40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2</m:t>
                        </m:r>
                      </m:e>
                    </m:d>
                    <m:r>
                      <a:rPr lang="en-US" sz="24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ctrlPr>
                          <a:rPr lang="en-US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accent1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400" i="1">
                            <a:solidFill>
                              <a:schemeClr val="accent1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d>
                    <m:r>
                      <a:rPr lang="en-US" sz="24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ctrlPr>
                          <a:rPr lang="en-US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accent1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400" i="1">
                            <a:solidFill>
                              <a:schemeClr val="accent1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d>
                    <m:r>
                      <a:rPr lang="en-US" sz="24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ctrlPr>
                          <a:rPr lang="en-US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accent1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400" i="1">
                            <a:solidFill>
                              <a:schemeClr val="accent1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d>
                    <m:r>
                      <a:rPr lang="en-US" sz="24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ctrlPr>
                          <a:rPr lang="en-US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accent1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400" i="1">
                            <a:solidFill>
                              <a:schemeClr val="accent1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d>
                    <m:r>
                      <a:rPr lang="en-US" sz="24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ctrlPr>
                          <a:rPr lang="en-US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accent1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400" i="1">
                            <a:solidFill>
                              <a:schemeClr val="accent1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d>
                    <m:r>
                      <a:rPr lang="en-US" sz="2400" i="1">
                        <a:solidFill>
                          <a:schemeClr val="accent1"/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en-US" sz="2400" dirty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rPr>
                  <a:t>64</a:t>
                </a:r>
                <a:endParaRPr lang="he-IL" sz="2400" dirty="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516" y="5579273"/>
                <a:ext cx="7142140" cy="461665"/>
              </a:xfrm>
              <a:prstGeom prst="rect">
                <a:avLst/>
              </a:prstGeom>
              <a:blipFill>
                <a:blip r:embed="rId11"/>
                <a:stretch>
                  <a:fillRect t="-10526" r="-1365" b="-2894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9835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1813</TotalTime>
  <Words>288</Words>
  <Application>Microsoft Office PowerPoint</Application>
  <PresentationFormat>‫הצגה על המסך (4:3)</PresentationFormat>
  <Paragraphs>88</Paragraphs>
  <Slides>6</Slides>
  <Notes>1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2" baseType="lpstr">
      <vt:lpstr>Arial</vt:lpstr>
      <vt:lpstr>Calibri</vt:lpstr>
      <vt:lpstr>Cambria Math</vt:lpstr>
      <vt:lpstr>Narkisim</vt:lpstr>
      <vt:lpstr>ערכת נושא Office</vt:lpstr>
      <vt:lpstr>משוואה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>MOJ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liron-david@outlook.co.il</dc:creator>
  <cp:lastModifiedBy>לירון כוכבה דוד</cp:lastModifiedBy>
  <cp:revision>61</cp:revision>
  <dcterms:created xsi:type="dcterms:W3CDTF">2017-08-21T09:24:07Z</dcterms:created>
  <dcterms:modified xsi:type="dcterms:W3CDTF">2023-03-11T22:16:31Z</dcterms:modified>
</cp:coreProperties>
</file>